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33" r:id="rId2"/>
    <p:sldId id="335" r:id="rId3"/>
    <p:sldId id="357" r:id="rId4"/>
    <p:sldId id="334" r:id="rId5"/>
    <p:sldId id="392" r:id="rId6"/>
    <p:sldId id="391" r:id="rId7"/>
    <p:sldId id="360" r:id="rId8"/>
    <p:sldId id="393" r:id="rId9"/>
    <p:sldId id="394" r:id="rId10"/>
    <p:sldId id="395" r:id="rId11"/>
    <p:sldId id="396" r:id="rId12"/>
    <p:sldId id="397" r:id="rId13"/>
    <p:sldId id="398" r:id="rId14"/>
    <p:sldId id="399" r:id="rId15"/>
    <p:sldId id="400" r:id="rId16"/>
    <p:sldId id="401" r:id="rId17"/>
    <p:sldId id="402" r:id="rId18"/>
    <p:sldId id="403" r:id="rId19"/>
    <p:sldId id="404" r:id="rId20"/>
    <p:sldId id="405" r:id="rId21"/>
    <p:sldId id="406" r:id="rId22"/>
    <p:sldId id="407" r:id="rId23"/>
    <p:sldId id="39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FF"/>
    <a:srgbClr val="FF0000"/>
    <a:srgbClr val="006600"/>
    <a:srgbClr val="0000CC"/>
    <a:srgbClr val="9C0C24"/>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98" autoAdjust="0"/>
    <p:restoredTop sz="98566" autoAdjust="0"/>
  </p:normalViewPr>
  <p:slideViewPr>
    <p:cSldViewPr snapToGrid="0">
      <p:cViewPr>
        <p:scale>
          <a:sx n="66" d="100"/>
          <a:sy n="66" d="100"/>
        </p:scale>
        <p:origin x="-726" y="-2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BCDB4-68F1-4CF5-B86E-7ECC8F61CF4F}" type="datetimeFigureOut">
              <a:rPr lang="en-US" smtClean="0"/>
              <a:pPr/>
              <a:t>05/12/2024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19BF97-CCE8-4556-AECF-D3B0ACA3D1B9}" type="slidenum">
              <a:rPr lang="en-US" smtClean="0"/>
              <a:pPr/>
              <a:t>‹#›</a:t>
            </a:fld>
            <a:endParaRPr lang="en-US"/>
          </a:p>
        </p:txBody>
      </p:sp>
    </p:spTree>
    <p:extLst>
      <p:ext uri="{BB962C8B-B14F-4D97-AF65-F5344CB8AC3E}">
        <p14:creationId xmlns:p14="http://schemas.microsoft.com/office/powerpoint/2010/main" val="2409274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3503423-AC26-81A6-D911-CC9E4035B7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C429A722-DED6-E4C0-713C-06AAA68E7C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85A308FB-1498-7B9A-946F-62E1B0251D58}"/>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5" name="Footer Placeholder 4">
            <a:extLst>
              <a:ext uri="{FF2B5EF4-FFF2-40B4-BE49-F238E27FC236}">
                <a16:creationId xmlns="" xmlns:a16="http://schemas.microsoft.com/office/drawing/2014/main" id="{AE3CFA85-9F4C-191C-F201-193CD17CA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AAB831E-DA43-063D-18A1-DB90E8D6AD9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290917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36AB99-42D0-CE95-4922-976A7F2DF9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81F6EB7F-1B14-FDAC-D9F6-7677633F1B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7129353-18A1-E62E-F0E7-0D1DB37C746D}"/>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5" name="Footer Placeholder 4">
            <a:extLst>
              <a:ext uri="{FF2B5EF4-FFF2-40B4-BE49-F238E27FC236}">
                <a16:creationId xmlns="" xmlns:a16="http://schemas.microsoft.com/office/drawing/2014/main" id="{ECCFBAF1-8F12-554D-5626-6E222607EE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7A51114-B29E-9DB5-1161-02C36CE1D3E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242198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884FAE5C-66BA-BDC3-EED8-AB2E7FDBE5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19B6C9E6-16C6-6AEE-AEA6-FD466789C7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A68DFEF-F563-6ADA-AE7D-EA7B9CBD9BA3}"/>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5" name="Footer Placeholder 4">
            <a:extLst>
              <a:ext uri="{FF2B5EF4-FFF2-40B4-BE49-F238E27FC236}">
                <a16:creationId xmlns="" xmlns:a16="http://schemas.microsoft.com/office/drawing/2014/main" id="{A1B8784B-C865-9894-5752-1B48F7CB77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F68AD1F-F136-ABB3-FCE9-BBCDA401D4D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073369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E6424F-6FF3-581E-D9F7-CC3699FF31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920A5D7-9373-D28C-F89A-7376169690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5FFF51C-A686-C9EF-6705-2D21B90A814C}"/>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5" name="Footer Placeholder 4">
            <a:extLst>
              <a:ext uri="{FF2B5EF4-FFF2-40B4-BE49-F238E27FC236}">
                <a16:creationId xmlns="" xmlns:a16="http://schemas.microsoft.com/office/drawing/2014/main" id="{D40D90C3-869F-C288-4F55-A252885B3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573D1F9-89D8-9F64-B07C-D123DEE88145}"/>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02696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8CD1C4D-97AE-9836-D351-8BB2475332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20DF857A-248B-AA0A-6ECD-ED130A5EC1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CA1E298-89A3-8D15-25E9-03DFDEE533DC}"/>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5" name="Footer Placeholder 4">
            <a:extLst>
              <a:ext uri="{FF2B5EF4-FFF2-40B4-BE49-F238E27FC236}">
                <a16:creationId xmlns="" xmlns:a16="http://schemas.microsoft.com/office/drawing/2014/main" id="{0BDA0F6F-0B75-E846-009B-1690213FC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458A3CF-BCE3-2EA9-2FDD-D98673788DB2}"/>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929511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1DFA6C-AB45-DD85-3521-91DF4480D1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C93F6DC-66D1-6A8D-28C7-C530456E1E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EA55E59-565D-A0D6-B7A4-34CCB370ED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806D9F4-C35F-E5D4-C980-AF9C8B965E7C}"/>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6" name="Footer Placeholder 5">
            <a:extLst>
              <a:ext uri="{FF2B5EF4-FFF2-40B4-BE49-F238E27FC236}">
                <a16:creationId xmlns="" xmlns:a16="http://schemas.microsoft.com/office/drawing/2014/main" id="{212C7EAD-7C89-6EC3-C7A8-B66DDE2B4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029EFD7-C7BF-5164-3CF1-8FB389B52F2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881024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678A87-FB49-3DEE-3661-0A34760C73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EA0BB807-E386-B2CB-7253-C78C9FA983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07D7D980-B07A-E27C-2A45-68A39F972A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B449F2E8-928C-854C-F944-59D364FCF4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E264C32-CCC0-5C55-C11E-C5BFD0D835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87046D3-876D-4C5B-45C3-7A78EAF1461A}"/>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8" name="Footer Placeholder 7">
            <a:extLst>
              <a:ext uri="{FF2B5EF4-FFF2-40B4-BE49-F238E27FC236}">
                <a16:creationId xmlns="" xmlns:a16="http://schemas.microsoft.com/office/drawing/2014/main" id="{508E8B65-41C0-F8DC-75B1-B3B3144050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EEF5E86F-4264-6A88-EF6C-EF2EE1D61724}"/>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23043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D6D308-D658-43EC-8619-1829004A63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27C2031-2CC5-7BA1-98FD-2403904DC528}"/>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4" name="Footer Placeholder 3">
            <a:extLst>
              <a:ext uri="{FF2B5EF4-FFF2-40B4-BE49-F238E27FC236}">
                <a16:creationId xmlns="" xmlns:a16="http://schemas.microsoft.com/office/drawing/2014/main" id="{179A14F2-E749-902A-31C6-F874B212B9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34D2D4EB-9FBC-B70F-8618-4A37A97BF3B7}"/>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7406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99F85CE8-8581-2F50-4DAF-FC03F1FDF7FE}"/>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3" name="Footer Placeholder 2">
            <a:extLst>
              <a:ext uri="{FF2B5EF4-FFF2-40B4-BE49-F238E27FC236}">
                <a16:creationId xmlns="" xmlns:a16="http://schemas.microsoft.com/office/drawing/2014/main" id="{667E7FA6-B5DF-8560-6067-2C59387AA6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A57ED599-BE0F-70D7-28EE-1D8ED4885CF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864436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1182498-553D-A2DB-F771-00B5A2B995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DF321FBF-EDCB-43AA-0632-84400D0C6E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11847BC-9E53-30FA-0FD6-6BE424C745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7C2C796-6882-D4E3-AA7F-532004367F89}"/>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6" name="Footer Placeholder 5">
            <a:extLst>
              <a:ext uri="{FF2B5EF4-FFF2-40B4-BE49-F238E27FC236}">
                <a16:creationId xmlns="" xmlns:a16="http://schemas.microsoft.com/office/drawing/2014/main" id="{85B08152-6956-F4C5-3A69-7CC7C7E2FB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2DD2FE6-4227-FD82-4937-8D59EA69BE1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600234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C0C873F-E510-719F-98AC-3E70D87AE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8FC9E2E2-2AE6-3EBD-A9E4-7ED224ABC8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 xmlns:a16="http://schemas.microsoft.com/office/drawing/2014/main" id="{31D2EBDC-61E3-44F2-ABB4-2EB1749927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50F2E887-1386-15D9-5ECB-2E2384DFF0F1}"/>
              </a:ext>
            </a:extLst>
          </p:cNvPr>
          <p:cNvSpPr>
            <a:spLocks noGrp="1"/>
          </p:cNvSpPr>
          <p:nvPr>
            <p:ph type="dt" sz="half" idx="10"/>
          </p:nvPr>
        </p:nvSpPr>
        <p:spPr/>
        <p:txBody>
          <a:bodyPr/>
          <a:lstStyle/>
          <a:p>
            <a:fld id="{5C547B41-D574-4D99-8733-CDF2B4333776}" type="datetimeFigureOut">
              <a:rPr lang="en-US" smtClean="0"/>
              <a:pPr/>
              <a:t>05/12/2024</a:t>
            </a:fld>
            <a:endParaRPr lang="en-US"/>
          </a:p>
        </p:txBody>
      </p:sp>
      <p:sp>
        <p:nvSpPr>
          <p:cNvPr id="6" name="Footer Placeholder 5">
            <a:extLst>
              <a:ext uri="{FF2B5EF4-FFF2-40B4-BE49-F238E27FC236}">
                <a16:creationId xmlns="" xmlns:a16="http://schemas.microsoft.com/office/drawing/2014/main" id="{F8D42CEC-AEEF-DFC4-E282-D593A0296C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5F40693-F29B-CF3B-65FE-11FC48F97020}"/>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000316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DA1EDD5-0880-E869-4D10-C85553C03F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EB80795F-1B41-82CD-C290-311DBA831F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CC86E56-0772-62DB-E800-7629071249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47B41-D574-4D99-8733-CDF2B4333776}" type="datetimeFigureOut">
              <a:rPr lang="en-US" smtClean="0"/>
              <a:pPr/>
              <a:t>05/12/2024</a:t>
            </a:fld>
            <a:endParaRPr lang="en-US"/>
          </a:p>
        </p:txBody>
      </p:sp>
      <p:sp>
        <p:nvSpPr>
          <p:cNvPr id="5" name="Footer Placeholder 4">
            <a:extLst>
              <a:ext uri="{FF2B5EF4-FFF2-40B4-BE49-F238E27FC236}">
                <a16:creationId xmlns="" xmlns:a16="http://schemas.microsoft.com/office/drawing/2014/main" id="{7BB15C0E-FBAF-B2D2-251A-970E2D4CC2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61E648B1-B142-9FCA-13B3-C5042150F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5BB2F-C9CB-4F18-9077-FBA6E68299B4}" type="slidenum">
              <a:rPr lang="en-US" smtClean="0"/>
              <a:pPr/>
              <a:t>‹#›</a:t>
            </a:fld>
            <a:endParaRPr lang="en-US"/>
          </a:p>
        </p:txBody>
      </p:sp>
    </p:spTree>
    <p:extLst>
      <p:ext uri="{BB962C8B-B14F-4D97-AF65-F5344CB8AC3E}">
        <p14:creationId xmlns:p14="http://schemas.microsoft.com/office/powerpoint/2010/main" val="17102906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file:///H:\THT_Chuyen%20de%20Thuc%20hien%20giao%20an%20dien%20tu\GDCD\Yeu%20thuong%20con%20nguoi.ppt" TargetMode="External"/><Relationship Id="rId1" Type="http://schemas.openxmlformats.org/officeDocument/2006/relationships/slideLayout" Target="../slideLayouts/slideLayout7.xml"/><Relationship Id="rId5" Type="http://schemas.openxmlformats.org/officeDocument/2006/relationships/image" Target="../media/image3.gif"/><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2390658" y="4413719"/>
            <a:ext cx="2581219" cy="369332"/>
          </a:xfrm>
          <a:prstGeom prst="rect">
            <a:avLst/>
          </a:prstGeom>
          <a:noFill/>
          <a:ln w="9525">
            <a:noFill/>
            <a:miter lim="800000"/>
            <a:headEnd/>
            <a:tailEnd/>
          </a:ln>
        </p:spPr>
        <p:txBody>
          <a:bodyPr wrap="none">
            <a:spAutoFit/>
          </a:bodyPr>
          <a:lstStyle/>
          <a:p>
            <a:r>
              <a:rPr lang="en-US" b="1" dirty="0">
                <a:solidFill>
                  <a:srgbClr val="FF00FF"/>
                </a:solidFill>
                <a:cs typeface="Times New Roman" pitchFamily="18" charset="0"/>
              </a:rPr>
              <a:t>GIÁO VIÊN: </a:t>
            </a:r>
            <a:r>
              <a:rPr lang="en-US" b="1" dirty="0" err="1" smtClean="0">
                <a:solidFill>
                  <a:srgbClr val="FF00FF"/>
                </a:solidFill>
                <a:cs typeface="Times New Roman" pitchFamily="18" charset="0"/>
              </a:rPr>
              <a:t>Bùi</a:t>
            </a:r>
            <a:r>
              <a:rPr lang="en-US" b="1" dirty="0" smtClean="0">
                <a:solidFill>
                  <a:srgbClr val="FF00FF"/>
                </a:solidFill>
                <a:cs typeface="Times New Roman" pitchFamily="18" charset="0"/>
              </a:rPr>
              <a:t> </a:t>
            </a:r>
            <a:r>
              <a:rPr lang="en-US" b="1" dirty="0" err="1" smtClean="0">
                <a:solidFill>
                  <a:srgbClr val="FF00FF"/>
                </a:solidFill>
                <a:cs typeface="Times New Roman" pitchFamily="18" charset="0"/>
              </a:rPr>
              <a:t>Đình</a:t>
            </a:r>
            <a:r>
              <a:rPr lang="en-US" b="1" dirty="0" smtClean="0">
                <a:solidFill>
                  <a:srgbClr val="FF00FF"/>
                </a:solidFill>
                <a:cs typeface="Times New Roman" pitchFamily="18" charset="0"/>
              </a:rPr>
              <a:t> </a:t>
            </a:r>
            <a:r>
              <a:rPr lang="en-US" b="1" dirty="0" err="1" smtClean="0">
                <a:solidFill>
                  <a:srgbClr val="FF00FF"/>
                </a:solidFill>
                <a:cs typeface="Times New Roman" pitchFamily="18" charset="0"/>
              </a:rPr>
              <a:t>Lâm</a:t>
            </a:r>
            <a:endParaRPr lang="vi-VN" b="1" dirty="0">
              <a:solidFill>
                <a:srgbClr val="FF00FF"/>
              </a:solidFill>
              <a:cs typeface="Times New Roman" pitchFamily="18" charset="0"/>
            </a:endParaRPr>
          </a:p>
        </p:txBody>
      </p:sp>
      <p:pic>
        <p:nvPicPr>
          <p:cNvPr id="2051" name="Picture 14" descr="Asian lily">
            <a:hlinkClick r:id="rId2" action="ppaction://hlinkpres?slideindex=1&amp;slidetitle=Slide 1"/>
          </p:cNvPr>
          <p:cNvPicPr>
            <a:picLocks noChangeAspect="1" noChangeArrowheads="1"/>
          </p:cNvPicPr>
          <p:nvPr/>
        </p:nvPicPr>
        <p:blipFill>
          <a:blip r:embed="rId3"/>
          <a:srcRect/>
          <a:stretch>
            <a:fillRect/>
          </a:stretch>
        </p:blipFill>
        <p:spPr bwMode="auto">
          <a:xfrm>
            <a:off x="6191251" y="3860427"/>
            <a:ext cx="6400800" cy="2662798"/>
          </a:xfrm>
          <a:prstGeom prst="rect">
            <a:avLst/>
          </a:prstGeom>
          <a:noFill/>
          <a:ln w="9525">
            <a:noFill/>
            <a:miter lim="800000"/>
            <a:headEnd/>
            <a:tailEnd/>
          </a:ln>
        </p:spPr>
      </p:pic>
      <p:pic>
        <p:nvPicPr>
          <p:cNvPr id="2052" name="Picture 6" descr="Buombay"/>
          <p:cNvPicPr>
            <a:picLocks noChangeAspect="1" noChangeArrowheads="1" noCrop="1"/>
          </p:cNvPicPr>
          <p:nvPr/>
        </p:nvPicPr>
        <p:blipFill>
          <a:blip r:embed="rId4"/>
          <a:srcRect/>
          <a:stretch>
            <a:fillRect/>
          </a:stretch>
        </p:blipFill>
        <p:spPr bwMode="auto">
          <a:xfrm>
            <a:off x="0" y="-295556"/>
            <a:ext cx="12192000" cy="798420"/>
          </a:xfrm>
          <a:prstGeom prst="rect">
            <a:avLst/>
          </a:prstGeom>
          <a:noFill/>
          <a:ln w="9525">
            <a:noFill/>
            <a:miter lim="800000"/>
            <a:headEnd/>
            <a:tailEnd/>
          </a:ln>
        </p:spPr>
      </p:pic>
      <p:pic>
        <p:nvPicPr>
          <p:cNvPr id="2053" name="Picture 7" descr="Buombay"/>
          <p:cNvPicPr>
            <a:picLocks noChangeAspect="1" noChangeArrowheads="1" noCrop="1"/>
          </p:cNvPicPr>
          <p:nvPr/>
        </p:nvPicPr>
        <p:blipFill>
          <a:blip r:embed="rId4"/>
          <a:srcRect/>
          <a:stretch>
            <a:fillRect/>
          </a:stretch>
        </p:blipFill>
        <p:spPr bwMode="auto">
          <a:xfrm>
            <a:off x="0" y="5944723"/>
            <a:ext cx="12192000" cy="798419"/>
          </a:xfrm>
          <a:prstGeom prst="rect">
            <a:avLst/>
          </a:prstGeom>
          <a:noFill/>
          <a:ln w="9525">
            <a:noFill/>
            <a:miter lim="800000"/>
            <a:headEnd/>
            <a:tailEnd/>
          </a:ln>
        </p:spPr>
      </p:pic>
      <p:sp>
        <p:nvSpPr>
          <p:cNvPr id="2054" name="WordArt 8"/>
          <p:cNvSpPr>
            <a:spLocks noChangeArrowheads="1" noChangeShapeType="1" noTextEdit="1"/>
          </p:cNvSpPr>
          <p:nvPr/>
        </p:nvSpPr>
        <p:spPr bwMode="auto">
          <a:xfrm>
            <a:off x="406400" y="672354"/>
            <a:ext cx="11785600" cy="1657070"/>
          </a:xfrm>
          <a:prstGeom prst="rect">
            <a:avLst/>
          </a:prstGeom>
        </p:spPr>
        <p:txBody>
          <a:bodyPr wrap="none" fromWordArt="1">
            <a:prstTxWarp prst="textWave2">
              <a:avLst>
                <a:gd name="adj1" fmla="val 13005"/>
                <a:gd name="adj2" fmla="val 0"/>
              </a:avLst>
            </a:prstTxWarp>
          </a:bodyPr>
          <a:lstStyle/>
          <a:p>
            <a:pPr algn="ct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CHÀO</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MỪNG</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CÁC</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EM</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HỌC</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SINH</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p>
          <a:p>
            <a:pPr algn="ct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ĐẾN</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VỚI</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BÀI</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GIẢNG</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ĐIỆN</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TỬ</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a:t>
            </a:r>
            <a:endPar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endParaRPr>
          </a:p>
        </p:txBody>
      </p:sp>
      <p:pic>
        <p:nvPicPr>
          <p:cNvPr id="2055" name="Picture 8" descr="hoahong">
            <a:hlinkClick r:id="" action="ppaction://noaction"/>
          </p:cNvPr>
          <p:cNvPicPr>
            <a:picLocks noChangeAspect="1" noChangeArrowheads="1" noCrop="1"/>
          </p:cNvPicPr>
          <p:nvPr/>
        </p:nvPicPr>
        <p:blipFill>
          <a:blip r:embed="rId5"/>
          <a:srcRect/>
          <a:stretch>
            <a:fillRect/>
          </a:stretch>
        </p:blipFill>
        <p:spPr bwMode="auto">
          <a:xfrm rot="2289621">
            <a:off x="730252" y="4332477"/>
            <a:ext cx="1835149" cy="1983441"/>
          </a:xfrm>
          <a:prstGeom prst="rect">
            <a:avLst/>
          </a:prstGeom>
          <a:noFill/>
          <a:ln w="9525">
            <a:noFill/>
            <a:miter lim="800000"/>
            <a:headEnd/>
            <a:tailEnd/>
          </a:ln>
        </p:spPr>
      </p:pic>
      <p:sp>
        <p:nvSpPr>
          <p:cNvPr id="2056" name="WordArt 14"/>
          <p:cNvSpPr>
            <a:spLocks noChangeArrowheads="1" noChangeShapeType="1" noTextEdit="1"/>
          </p:cNvSpPr>
          <p:nvPr/>
        </p:nvSpPr>
        <p:spPr bwMode="auto">
          <a:xfrm>
            <a:off x="3860800" y="2506847"/>
            <a:ext cx="6197600" cy="806824"/>
          </a:xfrm>
          <a:prstGeom prst="rect">
            <a:avLst/>
          </a:prstGeom>
        </p:spPr>
        <p:txBody>
          <a:bodyPr wrap="none" fromWordArt="1">
            <a:prstTxWarp prst="textPlain">
              <a:avLst>
                <a:gd name="adj" fmla="val 50000"/>
              </a:avLst>
            </a:prstTxWarp>
          </a:bodyPr>
          <a:lstStyle/>
          <a:p>
            <a:pPr algn="ctr"/>
            <a:r>
              <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MÔN: </a:t>
            </a:r>
            <a:r>
              <a:rPr lang="en-US" sz="3600" b="1" kern="1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KHOA HỌC TỰ </a:t>
            </a:r>
            <a:r>
              <a:rPr lang="en-US" sz="3600" b="1" kern="1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NHIÊN</a:t>
            </a:r>
            <a:r>
              <a:rPr lang="en-US" sz="3600" b="1" kern="1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 9</a:t>
            </a:r>
            <a:endPar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endParaRPr>
          </a:p>
        </p:txBody>
      </p:sp>
      <p:sp>
        <p:nvSpPr>
          <p:cNvPr id="13" name="Title 1"/>
          <p:cNvSpPr txBox="1">
            <a:spLocks/>
          </p:cNvSpPr>
          <p:nvPr/>
        </p:nvSpPr>
        <p:spPr>
          <a:xfrm>
            <a:off x="406400" y="3591486"/>
            <a:ext cx="10363200" cy="537882"/>
          </a:xfrm>
          <a:prstGeom prst="rect">
            <a:avLst/>
          </a:prstGeom>
        </p:spPr>
        <p:txBody>
          <a:bodyPr>
            <a:normAutofit fontScale="82500" lnSpcReduction="20000"/>
          </a:bodyPr>
          <a:lstStyle/>
          <a:p>
            <a:pPr algn="ctr" eaLnBrk="0" hangingPunct="0">
              <a:defRPr/>
            </a:pPr>
            <a:r>
              <a:rPr lang="en-US" sz="4400" b="1" kern="0" dirty="0" smtClean="0">
                <a:solidFill>
                  <a:srgbClr val="0000FF"/>
                </a:solidFill>
                <a:ea typeface="+mj-ea"/>
                <a:cs typeface="Times New Roman" pitchFamily="18" charset="0"/>
              </a:rPr>
              <a:t>BỘ SÁCH CÁNH DIỀU</a:t>
            </a:r>
            <a:endParaRPr lang="en-US" sz="4400" kern="0" dirty="0">
              <a:solidFill>
                <a:srgbClr val="0000FF"/>
              </a:solidFill>
              <a:ea typeface="+mj-ea"/>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4908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điện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nóng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chảy</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Na, Mg, Al…</a:t>
            </a:r>
          </a:p>
        </p:txBody>
      </p:sp>
      <p:sp>
        <p:nvSpPr>
          <p:cNvPr id="27" name="TextBox 26"/>
          <p:cNvSpPr txBox="1"/>
          <p:nvPr/>
        </p:nvSpPr>
        <p:spPr>
          <a:xfrm>
            <a:off x="0" y="1669137"/>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nhiệt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luyện</a:t>
            </a:r>
            <a:endParaRPr lang="en-US" sz="2800" b="1" dirty="0" smtClean="0">
              <a:solidFill>
                <a:srgbClr val="0000FF"/>
              </a:solidFill>
              <a:latin typeface="Times New Roman" pitchFamily="18" charset="0"/>
              <a:cs typeface="Times New Roman" pitchFamily="18" charset="0"/>
            </a:endParaRPr>
          </a:p>
        </p:txBody>
      </p:sp>
      <p:sp>
        <p:nvSpPr>
          <p:cNvPr id="22" name="TextBox 21"/>
          <p:cNvSpPr txBox="1"/>
          <p:nvPr/>
        </p:nvSpPr>
        <p:spPr>
          <a:xfrm>
            <a:off x="0" y="2090052"/>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yếu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Zn, Fe, Cu…</a:t>
            </a:r>
          </a:p>
        </p:txBody>
      </p:sp>
      <p:sp>
        <p:nvSpPr>
          <p:cNvPr id="42" name="TextBox 41"/>
          <p:cNvSpPr txBox="1"/>
          <p:nvPr/>
        </p:nvSpPr>
        <p:spPr>
          <a:xfrm>
            <a:off x="0" y="29536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43" name="TextBox 42"/>
          <p:cNvSpPr txBox="1"/>
          <p:nvPr/>
        </p:nvSpPr>
        <p:spPr>
          <a:xfrm>
            <a:off x="0" y="338908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44" name="TextBox 43"/>
          <p:cNvSpPr txBox="1"/>
          <p:nvPr/>
        </p:nvSpPr>
        <p:spPr>
          <a:xfrm>
            <a:off x="0" y="3802738"/>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chứa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phi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strips(upRight)">
                                      <p:cBhvr>
                                        <p:cTn id="7" dur="10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strips(upRight)">
                                      <p:cBhvr>
                                        <p:cTn id="12" dur="10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trips(upRight)">
                                      <p:cBhvr>
                                        <p:cTn id="1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426856" y="2669177"/>
            <a:ext cx="7765144" cy="1815882"/>
          </a:xfrm>
          <a:prstGeom prst="rect">
            <a:avLst/>
          </a:prstGeom>
        </p:spPr>
        <p:txBody>
          <a:bodyPr wrap="square">
            <a:spAutoFit/>
          </a:bodyPr>
          <a:lstStyle/>
          <a:p>
            <a:pPr algn="just"/>
            <a:r>
              <a:rPr lang="en-US" sz="2800" dirty="0" smtClean="0">
                <a:solidFill>
                  <a:srgbClr val="FF00FF"/>
                </a:solidFill>
                <a:latin typeface="Times New Roman" pitchFamily="18" charset="0"/>
                <a:cs typeface="Times New Roman" pitchFamily="18" charset="0"/>
              </a:rPr>
              <a:t>4. – Al </a:t>
            </a:r>
            <a:r>
              <a:rPr lang="en-US" sz="2800" dirty="0" err="1" smtClean="0">
                <a:solidFill>
                  <a:srgbClr val="FF00FF"/>
                </a:solidFill>
                <a:latin typeface="Times New Roman" pitchFamily="18" charset="0"/>
                <a:cs typeface="Times New Roman" pitchFamily="18" charset="0"/>
              </a:rPr>
              <a:t>có</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tính</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dẻo</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dễ</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bị</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biến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dạng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khi</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chịu</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ngoại</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lực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tác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động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hơn</a:t>
            </a:r>
            <a:r>
              <a:rPr lang="en-US" sz="2800" dirty="0" smtClean="0">
                <a:solidFill>
                  <a:srgbClr val="FF00FF"/>
                </a:solidFill>
                <a:latin typeface="Times New Roman" pitchFamily="18" charset="0"/>
                <a:cs typeface="Times New Roman" pitchFamily="18" charset="0"/>
              </a:rPr>
              <a:t> so </a:t>
            </a:r>
            <a:r>
              <a:rPr lang="en-US" sz="2800" dirty="0" err="1" smtClean="0">
                <a:solidFill>
                  <a:srgbClr val="FF00FF"/>
                </a:solidFill>
                <a:latin typeface="Times New Roman" pitchFamily="18" charset="0"/>
                <a:cs typeface="Times New Roman" pitchFamily="18" charset="0"/>
              </a:rPr>
              <a:t>với</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các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hợp</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kim</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khác</a:t>
            </a:r>
            <a:r>
              <a:rPr lang="en-US" sz="2800" dirty="0" smtClean="0">
                <a:solidFill>
                  <a:srgbClr val="FF00FF"/>
                </a:solidFill>
                <a:latin typeface="Times New Roman" pitchFamily="18" charset="0"/>
                <a:cs typeface="Times New Roman" pitchFamily="18" charset="0"/>
              </a:rPr>
              <a:t>.</a:t>
            </a:r>
          </a:p>
          <a:p>
            <a:pPr algn="just"/>
            <a:r>
              <a:rPr lang="en-US" sz="2800" i="1" dirty="0" smtClean="0">
                <a:solidFill>
                  <a:srgbClr val="FF00FF"/>
                </a:solidFill>
                <a:latin typeface="Times New Roman" pitchFamily="18" charset="0"/>
                <a:cs typeface="Times New Roman" pitchFamily="18" charset="0"/>
              </a:rPr>
              <a:t>- </a:t>
            </a:r>
            <a:r>
              <a:rPr lang="en-US" sz="2800" dirty="0" smtClean="0">
                <a:solidFill>
                  <a:srgbClr val="FF00FF"/>
                </a:solidFill>
                <a:latin typeface="Times New Roman" pitchFamily="18" charset="0"/>
                <a:cs typeface="Times New Roman" pitchFamily="18" charset="0"/>
              </a:rPr>
              <a:t>Al </a:t>
            </a:r>
            <a:r>
              <a:rPr lang="en-US" sz="2800" dirty="0" err="1" smtClean="0">
                <a:solidFill>
                  <a:srgbClr val="FF00FF"/>
                </a:solidFill>
                <a:latin typeface="Times New Roman" pitchFamily="18" charset="0"/>
                <a:cs typeface="Times New Roman" pitchFamily="18" charset="0"/>
              </a:rPr>
              <a:t>dễ</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tác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dụng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với</a:t>
            </a:r>
            <a:r>
              <a:rPr lang="en-US" sz="2800" dirty="0" smtClean="0">
                <a:solidFill>
                  <a:srgbClr val="FF00FF"/>
                </a:solidFill>
                <a:latin typeface="Times New Roman" pitchFamily="18" charset="0"/>
                <a:cs typeface="Times New Roman" pitchFamily="18" charset="0"/>
              </a:rPr>
              <a:t> oxygen </a:t>
            </a:r>
            <a:r>
              <a:rPr lang="en-US" sz="2800" dirty="0" err="1" smtClean="0">
                <a:solidFill>
                  <a:srgbClr val="FF00FF"/>
                </a:solidFill>
                <a:latin typeface="Times New Roman" pitchFamily="18" charset="0"/>
                <a:cs typeface="Times New Roman" pitchFamily="18" charset="0"/>
              </a:rPr>
              <a:t>và</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các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chất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khác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trong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không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khí</a:t>
            </a:r>
            <a:r>
              <a:rPr lang="en-US" sz="2800" dirty="0" smtClean="0">
                <a:solidFill>
                  <a:srgbClr val="FF00FF"/>
                </a:solidFill>
                <a:latin typeface="Times New Roman" pitchFamily="18" charset="0"/>
                <a:cs typeface="Times New Roman" pitchFamily="18" charset="0"/>
              </a:rPr>
              <a:t> =&gt; </a:t>
            </a:r>
            <a:r>
              <a:rPr lang="en-US" sz="2800" dirty="0" err="1" smtClean="0">
                <a:solidFill>
                  <a:srgbClr val="FF00FF"/>
                </a:solidFill>
                <a:latin typeface="Times New Roman" pitchFamily="18" charset="0"/>
                <a:cs typeface="Times New Roman" pitchFamily="18" charset="0"/>
              </a:rPr>
              <a:t>dễ</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bị</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gỉ</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sét</a:t>
            </a:r>
            <a:r>
              <a:rPr lang="en-US" sz="2800" dirty="0" smtClean="0">
                <a:solidFill>
                  <a:srgbClr val="FF00FF"/>
                </a:solidFill>
                <a:latin typeface="Times New Roman" pitchFamily="18" charset="0"/>
                <a:cs typeface="Times New Roman" pitchFamily="18" charset="0"/>
              </a:rPr>
              <a:t>.</a:t>
            </a:r>
            <a:endParaRPr lang="vi-VN" sz="2800" dirty="0">
              <a:solidFill>
                <a:srgbClr val="FF00FF"/>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0" y="0"/>
            <a:ext cx="3628571" cy="6835848"/>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4064002" y="0"/>
            <a:ext cx="8048358" cy="2438400"/>
          </a:xfrm>
          <a:prstGeom prst="rect">
            <a:avLst/>
          </a:prstGeom>
          <a:noFill/>
          <a:ln w="9525">
            <a:noFill/>
            <a:miter lim="800000"/>
            <a:headEnd/>
            <a:tailEnd/>
          </a:ln>
          <a:effectLst/>
        </p:spPr>
      </p:pic>
      <p:sp>
        <p:nvSpPr>
          <p:cNvPr id="5" name="Rectangle 4"/>
          <p:cNvSpPr/>
          <p:nvPr/>
        </p:nvSpPr>
        <p:spPr>
          <a:xfrm>
            <a:off x="4426856" y="4621347"/>
            <a:ext cx="7765144" cy="954107"/>
          </a:xfrm>
          <a:prstGeom prst="rect">
            <a:avLst/>
          </a:prstGeom>
        </p:spPr>
        <p:txBody>
          <a:bodyPr wrap="square">
            <a:spAutoFit/>
          </a:bodyPr>
          <a:lstStyle/>
          <a:p>
            <a:pPr algn="just"/>
            <a:r>
              <a:rPr lang="en-US" sz="2800" dirty="0" smtClean="0">
                <a:solidFill>
                  <a:srgbClr val="FF00FF"/>
                </a:solidFill>
                <a:latin typeface="Times New Roman" pitchFamily="18" charset="0"/>
                <a:cs typeface="Times New Roman" pitchFamily="18" charset="0"/>
              </a:rPr>
              <a:t>1. </a:t>
            </a:r>
            <a:r>
              <a:rPr lang="en-US" sz="2800" dirty="0" err="1" smtClean="0">
                <a:solidFill>
                  <a:srgbClr val="FF00FF"/>
                </a:solidFill>
                <a:latin typeface="Times New Roman" pitchFamily="18" charset="0"/>
                <a:cs typeface="Times New Roman" pitchFamily="18" charset="0"/>
              </a:rPr>
              <a:t>Không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vì</a:t>
            </a:r>
            <a:r>
              <a:rPr lang="en-US" sz="2800" dirty="0" smtClean="0">
                <a:solidFill>
                  <a:srgbClr val="FF00FF"/>
                </a:solidFill>
                <a:latin typeface="Times New Roman" pitchFamily="18" charset="0"/>
                <a:cs typeface="Times New Roman" pitchFamily="18" charset="0"/>
              </a:rPr>
              <a:t> Mg </a:t>
            </a:r>
            <a:r>
              <a:rPr lang="en-US" sz="2800" dirty="0" err="1" smtClean="0">
                <a:solidFill>
                  <a:srgbClr val="FF00FF"/>
                </a:solidFill>
                <a:latin typeface="Times New Roman" pitchFamily="18" charset="0"/>
                <a:cs typeface="Times New Roman" pitchFamily="18" charset="0"/>
              </a:rPr>
              <a:t>và</a:t>
            </a:r>
            <a:r>
              <a:rPr lang="en-US" sz="2800" dirty="0" smtClean="0">
                <a:solidFill>
                  <a:srgbClr val="FF00FF"/>
                </a:solidFill>
                <a:latin typeface="Times New Roman" pitchFamily="18" charset="0"/>
                <a:cs typeface="Times New Roman" pitchFamily="18" charset="0"/>
              </a:rPr>
              <a:t> Al </a:t>
            </a:r>
            <a:r>
              <a:rPr lang="en-US" sz="2800" dirty="0" err="1" smtClean="0">
                <a:solidFill>
                  <a:srgbClr val="FF00FF"/>
                </a:solidFill>
                <a:latin typeface="Times New Roman" pitchFamily="18" charset="0"/>
                <a:cs typeface="Times New Roman" pitchFamily="18" charset="0"/>
              </a:rPr>
              <a:t>có</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tính</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chất</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hóa</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học</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gần</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giống</a:t>
            </a:r>
            <a:r>
              <a:rPr lang="en-US" sz="2800" dirty="0" smtClean="0">
                <a:solidFill>
                  <a:srgbClr val="FF00FF"/>
                </a:solidFill>
                <a:latin typeface="Times New Roman" pitchFamily="18" charset="0"/>
                <a:cs typeface="Times New Roman" pitchFamily="18" charset="0"/>
              </a:rPr>
              <a:t> </a:t>
            </a:r>
            <a:r>
              <a:rPr lang="en-US" sz="2800" dirty="0" err="1" smtClean="0">
                <a:solidFill>
                  <a:srgbClr val="FF00FF"/>
                </a:solidFill>
                <a:latin typeface="Times New Roman" pitchFamily="18" charset="0"/>
                <a:cs typeface="Times New Roman" pitchFamily="18" charset="0"/>
              </a:rPr>
              <a:t>nhau</a:t>
            </a:r>
            <a:r>
              <a:rPr lang="en-US" sz="2800" dirty="0" smtClean="0">
                <a:solidFill>
                  <a:srgbClr val="FF00FF"/>
                </a:solidFill>
                <a:latin typeface="Times New Roman" pitchFamily="18" charset="0"/>
                <a:cs typeface="Times New Roman" pitchFamily="18" charset="0"/>
              </a:rPr>
              <a:t>. </a:t>
            </a:r>
            <a:endParaRPr lang="vi-VN" sz="2800" dirty="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fltVal val="0"/>
                                          </p:val>
                                        </p:tav>
                                        <p:tav tm="100000">
                                          <p:val>
                                            <p:strVal val="#ppt_h"/>
                                          </p:val>
                                        </p:tav>
                                      </p:tavLst>
                                    </p:anim>
                                    <p:animEffect transition="in" filter="fade">
                                      <p:cBhvr>
                                        <p:cTn id="9" dur="1000"/>
                                        <p:tgtEl>
                                          <p:spTgt spid="8194"/>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4)">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8195"/>
                                        </p:tgtEl>
                                        <p:attrNameLst>
                                          <p:attrName>style.visibility</p:attrName>
                                        </p:attrNameLst>
                                      </p:cBhvr>
                                      <p:to>
                                        <p:strVal val="visible"/>
                                      </p:to>
                                    </p:set>
                                    <p:anim calcmode="lin" valueType="num">
                                      <p:cBhvr>
                                        <p:cTn id="19" dur="1000" fill="hold"/>
                                        <p:tgtEl>
                                          <p:spTgt spid="8195"/>
                                        </p:tgtEl>
                                        <p:attrNameLst>
                                          <p:attrName>ppt_w</p:attrName>
                                        </p:attrNameLst>
                                      </p:cBhvr>
                                      <p:tavLst>
                                        <p:tav tm="0">
                                          <p:val>
                                            <p:fltVal val="0"/>
                                          </p:val>
                                        </p:tav>
                                        <p:tav tm="100000">
                                          <p:val>
                                            <p:strVal val="#ppt_w"/>
                                          </p:val>
                                        </p:tav>
                                      </p:tavLst>
                                    </p:anim>
                                    <p:anim calcmode="lin" valueType="num">
                                      <p:cBhvr>
                                        <p:cTn id="20" dur="1000" fill="hold"/>
                                        <p:tgtEl>
                                          <p:spTgt spid="8195"/>
                                        </p:tgtEl>
                                        <p:attrNameLst>
                                          <p:attrName>ppt_h</p:attrName>
                                        </p:attrNameLst>
                                      </p:cBhvr>
                                      <p:tavLst>
                                        <p:tav tm="0">
                                          <p:val>
                                            <p:fltVal val="0"/>
                                          </p:val>
                                        </p:tav>
                                        <p:tav tm="100000">
                                          <p:val>
                                            <p:strVal val="#ppt_h"/>
                                          </p:val>
                                        </p:tav>
                                      </p:tavLst>
                                    </p:anim>
                                    <p:anim calcmode="lin" valueType="num">
                                      <p:cBhvr>
                                        <p:cTn id="21" dur="1000" fill="hold"/>
                                        <p:tgtEl>
                                          <p:spTgt spid="8195"/>
                                        </p:tgtEl>
                                        <p:attrNameLst>
                                          <p:attrName>style.rotation</p:attrName>
                                        </p:attrNameLst>
                                      </p:cBhvr>
                                      <p:tavLst>
                                        <p:tav tm="0">
                                          <p:val>
                                            <p:fltVal val="360"/>
                                          </p:val>
                                        </p:tav>
                                        <p:tav tm="100000">
                                          <p:val>
                                            <p:fltVal val="0"/>
                                          </p:val>
                                        </p:tav>
                                      </p:tavLst>
                                    </p:anim>
                                    <p:animEffect transition="in" filter="fade">
                                      <p:cBhvr>
                                        <p:cTn id="22" dur="1000"/>
                                        <p:tgtEl>
                                          <p:spTgt spid="819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4)">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4908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điện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nóng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chảy</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Na, Mg, Al…</a:t>
            </a:r>
          </a:p>
        </p:txBody>
      </p:sp>
      <p:sp>
        <p:nvSpPr>
          <p:cNvPr id="27" name="TextBox 26"/>
          <p:cNvSpPr txBox="1"/>
          <p:nvPr/>
        </p:nvSpPr>
        <p:spPr>
          <a:xfrm>
            <a:off x="0" y="1669137"/>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nhiệt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luyện</a:t>
            </a:r>
            <a:endParaRPr lang="en-US" sz="2800" b="1" dirty="0" smtClean="0">
              <a:solidFill>
                <a:srgbClr val="0000FF"/>
              </a:solidFill>
              <a:latin typeface="Times New Roman" pitchFamily="18" charset="0"/>
              <a:cs typeface="Times New Roman" pitchFamily="18" charset="0"/>
            </a:endParaRPr>
          </a:p>
        </p:txBody>
      </p:sp>
      <p:sp>
        <p:nvSpPr>
          <p:cNvPr id="22" name="TextBox 21"/>
          <p:cNvSpPr txBox="1"/>
          <p:nvPr/>
        </p:nvSpPr>
        <p:spPr>
          <a:xfrm>
            <a:off x="0" y="2090052"/>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yếu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Zn, Fe, Cu…</a:t>
            </a:r>
          </a:p>
        </p:txBody>
      </p:sp>
      <p:sp>
        <p:nvSpPr>
          <p:cNvPr id="42" name="TextBox 41"/>
          <p:cNvSpPr txBox="1"/>
          <p:nvPr/>
        </p:nvSpPr>
        <p:spPr>
          <a:xfrm>
            <a:off x="0" y="29536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43" name="TextBox 42"/>
          <p:cNvSpPr txBox="1"/>
          <p:nvPr/>
        </p:nvSpPr>
        <p:spPr>
          <a:xfrm>
            <a:off x="0" y="338908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44" name="TextBox 43"/>
          <p:cNvSpPr txBox="1"/>
          <p:nvPr/>
        </p:nvSpPr>
        <p:spPr>
          <a:xfrm>
            <a:off x="0" y="3802738"/>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chứa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phi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42236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Sử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dụng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4666338"/>
            <a:ext cx="12192000" cy="1815882"/>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Một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ưu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việt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hơn</a:t>
            </a:r>
            <a:r>
              <a:rPr lang="en-US" sz="2800" dirty="0" smtClean="0">
                <a:solidFill>
                  <a:srgbClr val="0000FF"/>
                </a:solidFill>
                <a:latin typeface="Times New Roman" pitchFamily="18" charset="0"/>
                <a:cs typeface="Times New Roman" pitchFamily="18" charset="0"/>
              </a:rPr>
              <a:t> so </a:t>
            </a:r>
            <a:r>
              <a:rPr lang="en-US" sz="2800" dirty="0" err="1" smtClean="0">
                <a:solidFill>
                  <a:srgbClr val="0000FF"/>
                </a:solidFill>
                <a:latin typeface="Times New Roman" pitchFamily="18" charset="0"/>
                <a:cs typeface="Times New Roman" pitchFamily="18" charset="0"/>
              </a:rPr>
              <a:t>với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chúng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cứng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bền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khả</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năng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chịu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mòn</a:t>
            </a:r>
            <a:r>
              <a:rPr lang="en-US" sz="2800" dirty="0" smtClean="0">
                <a:solidFill>
                  <a:srgbClr val="0000FF"/>
                </a:solidFill>
                <a:latin typeface="Times New Roman" pitchFamily="18" charset="0"/>
                <a:cs typeface="Times New Roman" pitchFamily="18" charset="0"/>
              </a:rPr>
              <a:t>,…do </a:t>
            </a:r>
            <a:r>
              <a:rPr lang="en-US" sz="2800" dirty="0" err="1" smtClean="0">
                <a:solidFill>
                  <a:srgbClr val="0000FF"/>
                </a:solidFill>
                <a:latin typeface="Times New Roman" pitchFamily="18" charset="0"/>
                <a:cs typeface="Times New Roman" pitchFamily="18" charset="0"/>
              </a:rPr>
              <a:t>vậy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nhiều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Al, Fe, Cu…</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xây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dựng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máy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móc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thiết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đồ</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a:t>
            </a:r>
          </a:p>
        </p:txBody>
      </p:sp>
      <p:pic>
        <p:nvPicPr>
          <p:cNvPr id="1026" name="Picture 2"/>
          <p:cNvPicPr>
            <a:picLocks noChangeAspect="1" noChangeArrowheads="1"/>
          </p:cNvPicPr>
          <p:nvPr/>
        </p:nvPicPr>
        <p:blipFill>
          <a:blip r:embed="rId2"/>
          <a:srcRect/>
          <a:stretch>
            <a:fillRect/>
          </a:stretch>
        </p:blipFill>
        <p:spPr bwMode="auto">
          <a:xfrm>
            <a:off x="1906834" y="418873"/>
            <a:ext cx="8283343" cy="3949927"/>
          </a:xfrm>
          <a:prstGeom prst="rect">
            <a:avLst/>
          </a:prstGeom>
          <a:noFill/>
          <a:ln w="9525">
            <a:noFill/>
            <a:miter lim="800000"/>
            <a:headEnd/>
            <a:tailEnd/>
          </a:ln>
          <a:effectLst/>
        </p:spPr>
      </p:pic>
      <p:sp>
        <p:nvSpPr>
          <p:cNvPr id="16" name="TextBox 15"/>
          <p:cNvSpPr txBox="1"/>
          <p:nvPr/>
        </p:nvSpPr>
        <p:spPr>
          <a:xfrm>
            <a:off x="0" y="633478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Một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số</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phổ</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biến</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upRight)">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upRigh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1000" fill="hold"/>
                                        <p:tgtEl>
                                          <p:spTgt spid="1026"/>
                                        </p:tgtEl>
                                        <p:attrNameLst>
                                          <p:attrName>ppt_w</p:attrName>
                                        </p:attrNameLst>
                                      </p:cBhvr>
                                      <p:tavLst>
                                        <p:tav tm="0">
                                          <p:val>
                                            <p:fltVal val="0"/>
                                          </p:val>
                                        </p:tav>
                                        <p:tav tm="100000">
                                          <p:val>
                                            <p:strVal val="#ppt_w"/>
                                          </p:val>
                                        </p:tav>
                                      </p:tavLst>
                                    </p:anim>
                                    <p:anim calcmode="lin" valueType="num">
                                      <p:cBhvr>
                                        <p:cTn id="18" dur="1000" fill="hold"/>
                                        <p:tgtEl>
                                          <p:spTgt spid="1026"/>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xit" presetSubtype="0" fill="hold" nodeType="clickEffect">
                                  <p:stCondLst>
                                    <p:cond delay="0"/>
                                  </p:stCondLst>
                                  <p:childTnLst>
                                    <p:anim calcmode="lin" valueType="num">
                                      <p:cBhvr>
                                        <p:cTn id="22" dur="1000"/>
                                        <p:tgtEl>
                                          <p:spTgt spid="1026"/>
                                        </p:tgtEl>
                                        <p:attrNameLst>
                                          <p:attrName>ppt_w</p:attrName>
                                        </p:attrNameLst>
                                      </p:cBhvr>
                                      <p:tavLst>
                                        <p:tav tm="0">
                                          <p:val>
                                            <p:strVal val="ppt_w"/>
                                          </p:val>
                                        </p:tav>
                                        <p:tav tm="100000">
                                          <p:val>
                                            <p:fltVal val="0"/>
                                          </p:val>
                                        </p:tav>
                                      </p:tavLst>
                                    </p:anim>
                                    <p:anim calcmode="lin" valueType="num">
                                      <p:cBhvr>
                                        <p:cTn id="23" dur="1000"/>
                                        <p:tgtEl>
                                          <p:spTgt spid="1026"/>
                                        </p:tgtEl>
                                        <p:attrNameLst>
                                          <p:attrName>ppt_h</p:attrName>
                                        </p:attrNameLst>
                                      </p:cBhvr>
                                      <p:tavLst>
                                        <p:tav tm="0">
                                          <p:val>
                                            <p:strVal val="ppt_h"/>
                                          </p:val>
                                        </p:tav>
                                        <p:tav tm="100000">
                                          <p:val>
                                            <p:fltVal val="0"/>
                                          </p:val>
                                        </p:tav>
                                      </p:tavLst>
                                    </p:anim>
                                    <p:animEffect transition="out" filter="fade">
                                      <p:cBhvr>
                                        <p:cTn id="24" dur="1000"/>
                                        <p:tgtEl>
                                          <p:spTgt spid="1026"/>
                                        </p:tgtEl>
                                      </p:cBhvr>
                                    </p:animEffect>
                                    <p:set>
                                      <p:cBhvr>
                                        <p:cTn id="25" dur="1" fill="hold">
                                          <p:stCondLst>
                                            <p:cond delay="999"/>
                                          </p:stCondLst>
                                        </p:cTn>
                                        <p:tgtEl>
                                          <p:spTgt spid="1026"/>
                                        </p:tgtEl>
                                        <p:attrNameLst>
                                          <p:attrName>style.visibility</p:attrName>
                                        </p:attrNameLst>
                                      </p:cBhvr>
                                      <p:to>
                                        <p:strVal val="hidden"/>
                                      </p:to>
                                    </p:set>
                                  </p:childTnLst>
                                </p:cTn>
                              </p:par>
                              <p:par>
                                <p:cTn id="26" presetID="18" presetClass="entr" presetSubtype="3"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upRight)">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698138" y="0"/>
            <a:ext cx="8824686" cy="6896603"/>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style.rotation</p:attrName>
                                        </p:attrNameLst>
                                      </p:cBhvr>
                                      <p:tavLst>
                                        <p:tav tm="0">
                                          <p:val>
                                            <p:fltVal val="90"/>
                                          </p:val>
                                        </p:tav>
                                        <p:tav tm="100000">
                                          <p:val>
                                            <p:fltVal val="0"/>
                                          </p:val>
                                        </p:tav>
                                      </p:tavLst>
                                    </p:anim>
                                    <p:animEffect transition="in" filter="fade">
                                      <p:cBhvr>
                                        <p:cTn id="10"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TextBox 41"/>
          <p:cNvSpPr txBox="1"/>
          <p:nvPr/>
        </p:nvSpPr>
        <p:spPr>
          <a:xfrm>
            <a:off x="0" y="8200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43" name="TextBox 42"/>
          <p:cNvSpPr txBox="1"/>
          <p:nvPr/>
        </p:nvSpPr>
        <p:spPr>
          <a:xfrm>
            <a:off x="0" y="1241009"/>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44" name="TextBox 43"/>
          <p:cNvSpPr txBox="1"/>
          <p:nvPr/>
        </p:nvSpPr>
        <p:spPr>
          <a:xfrm>
            <a:off x="0" y="1654666"/>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chứa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phi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2075579"/>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Sử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dụng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2518266"/>
            <a:ext cx="12192000" cy="1815882"/>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Một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ưu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việt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hơn</a:t>
            </a:r>
            <a:r>
              <a:rPr lang="en-US" sz="2800" dirty="0" smtClean="0">
                <a:solidFill>
                  <a:srgbClr val="0000FF"/>
                </a:solidFill>
                <a:latin typeface="Times New Roman" pitchFamily="18" charset="0"/>
                <a:cs typeface="Times New Roman" pitchFamily="18" charset="0"/>
              </a:rPr>
              <a:t> so </a:t>
            </a:r>
            <a:r>
              <a:rPr lang="en-US" sz="2800" dirty="0" err="1" smtClean="0">
                <a:solidFill>
                  <a:srgbClr val="0000FF"/>
                </a:solidFill>
                <a:latin typeface="Times New Roman" pitchFamily="18" charset="0"/>
                <a:cs typeface="Times New Roman" pitchFamily="18" charset="0"/>
              </a:rPr>
              <a:t>với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chúng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cứng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bền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khả</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năng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chịu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mòn</a:t>
            </a:r>
            <a:r>
              <a:rPr lang="en-US" sz="2800" dirty="0" smtClean="0">
                <a:solidFill>
                  <a:srgbClr val="0000FF"/>
                </a:solidFill>
                <a:latin typeface="Times New Roman" pitchFamily="18" charset="0"/>
                <a:cs typeface="Times New Roman" pitchFamily="18" charset="0"/>
              </a:rPr>
              <a:t>,…do </a:t>
            </a:r>
            <a:r>
              <a:rPr lang="en-US" sz="2800" dirty="0" err="1" smtClean="0">
                <a:solidFill>
                  <a:srgbClr val="0000FF"/>
                </a:solidFill>
                <a:latin typeface="Times New Roman" pitchFamily="18" charset="0"/>
                <a:cs typeface="Times New Roman" pitchFamily="18" charset="0"/>
              </a:rPr>
              <a:t>vậy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nhiều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Al, Fe, Cu…</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xây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dựng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máy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móc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thiết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đồ</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a:t>
            </a:r>
          </a:p>
        </p:txBody>
      </p:sp>
      <p:sp>
        <p:nvSpPr>
          <p:cNvPr id="16" name="TextBox 15"/>
          <p:cNvSpPr txBox="1"/>
          <p:nvPr/>
        </p:nvSpPr>
        <p:spPr>
          <a:xfrm>
            <a:off x="0" y="41867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Một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số</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phổ</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biến</a:t>
            </a:r>
            <a:endParaRPr lang="en-US" sz="2800" b="1"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4601065"/>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Fe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Al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inox</a:t>
            </a:r>
            <a:r>
              <a:rPr lang="en-US" sz="2800" dirty="0" smtClean="0">
                <a:solidFill>
                  <a:srgbClr val="0000FF"/>
                </a:solidFill>
                <a:latin typeface="Times New Roman" pitchFamily="18" charset="0"/>
                <a:cs typeface="Times New Roman" pitchFamily="18" charset="0"/>
              </a:rPr>
              <a:t>, duralumin,…</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những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phổ</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biến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cuộc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sống</a:t>
            </a:r>
            <a:r>
              <a:rPr lang="en-US" sz="2800" dirty="0" smtClean="0">
                <a:solidFill>
                  <a:srgbClr val="0000FF"/>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upRigh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strips(upRigh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972438" y="14514"/>
            <a:ext cx="10160000" cy="5456541"/>
          </a:xfrm>
          <a:prstGeom prst="rect">
            <a:avLst/>
          </a:prstGeom>
          <a:noFill/>
          <a:ln w="9525">
            <a:noFill/>
            <a:miter lim="800000"/>
            <a:headEnd/>
            <a:tailEnd/>
          </a:ln>
          <a:effectLst/>
        </p:spPr>
      </p:pic>
      <p:sp>
        <p:nvSpPr>
          <p:cNvPr id="4" name="Rectangle 3"/>
          <p:cNvSpPr/>
          <p:nvPr/>
        </p:nvSpPr>
        <p:spPr>
          <a:xfrm>
            <a:off x="0" y="5772550"/>
            <a:ext cx="12192000" cy="954107"/>
          </a:xfrm>
          <a:prstGeom prst="rect">
            <a:avLst/>
          </a:prstGeom>
        </p:spPr>
        <p:txBody>
          <a:bodyPr wrap="square">
            <a:spAutoFit/>
          </a:bodyPr>
          <a:lstStyle/>
          <a:p>
            <a:pPr algn="just"/>
            <a:r>
              <a:rPr lang="en-US" sz="2800" dirty="0" smtClean="0">
                <a:solidFill>
                  <a:srgbClr val="FF00FF"/>
                </a:solidFill>
                <a:latin typeface="+mj-lt"/>
              </a:rPr>
              <a:t>	</a:t>
            </a:r>
            <a:r>
              <a:rPr lang="vi-VN" sz="2800" dirty="0" smtClean="0">
                <a:solidFill>
                  <a:srgbClr val="FF00FF"/>
                </a:solidFill>
                <a:latin typeface="+mj-lt"/>
              </a:rPr>
              <a:t>Sử dụng thép thông thường để làm bảng quảng cao ngoài trời vì tính chất của thép là cứng, dẻo, chịu lực tốt và giá thành rẻ hơn so với inox và d</a:t>
            </a:r>
            <a:r>
              <a:rPr lang="en-US" sz="2800" dirty="0" smtClean="0">
                <a:solidFill>
                  <a:srgbClr val="FF00FF"/>
                </a:solidFill>
                <a:latin typeface="Times New Roman" pitchFamily="18" charset="0"/>
                <a:cs typeface="Times New Roman" pitchFamily="18" charset="0"/>
              </a:rPr>
              <a:t>u</a:t>
            </a:r>
            <a:r>
              <a:rPr lang="vi-VN" sz="2800" dirty="0" smtClean="0">
                <a:solidFill>
                  <a:srgbClr val="FF00FF"/>
                </a:solidFill>
                <a:latin typeface="+mj-lt"/>
              </a:rPr>
              <a:t>ralumin</a:t>
            </a:r>
            <a:r>
              <a:rPr lang="en-US" sz="2800" dirty="0" smtClean="0">
                <a:solidFill>
                  <a:srgbClr val="FF00FF"/>
                </a:solidFill>
                <a:latin typeface="+mj-lt"/>
              </a:rPr>
              <a:t>.</a:t>
            </a:r>
            <a:endParaRPr lang="en-US" sz="2800" dirty="0">
              <a:solidFill>
                <a:srgbClr val="FF00FF"/>
              </a:solidFill>
              <a:latin typeface="+mj-lt"/>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360"/>
                                          </p:val>
                                        </p:tav>
                                        <p:tav tm="100000">
                                          <p:val>
                                            <p:fltVal val="0"/>
                                          </p:val>
                                        </p:tav>
                                      </p:tavLst>
                                    </p:anim>
                                    <p:animEffect transition="in" filter="fade">
                                      <p:cBhvr>
                                        <p:cTn id="10" dur="1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4)">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TextBox 41"/>
          <p:cNvSpPr txBox="1"/>
          <p:nvPr/>
        </p:nvSpPr>
        <p:spPr>
          <a:xfrm>
            <a:off x="0" y="8200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43" name="TextBox 42"/>
          <p:cNvSpPr txBox="1"/>
          <p:nvPr/>
        </p:nvSpPr>
        <p:spPr>
          <a:xfrm>
            <a:off x="0" y="1241009"/>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44" name="TextBox 43"/>
          <p:cNvSpPr txBox="1"/>
          <p:nvPr/>
        </p:nvSpPr>
        <p:spPr>
          <a:xfrm>
            <a:off x="0" y="1654666"/>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chứa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phi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2075579"/>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Sử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dụng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2518266"/>
            <a:ext cx="12192000" cy="1815882"/>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Một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ưu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việt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hơn</a:t>
            </a:r>
            <a:r>
              <a:rPr lang="en-US" sz="2800" dirty="0" smtClean="0">
                <a:solidFill>
                  <a:srgbClr val="0000FF"/>
                </a:solidFill>
                <a:latin typeface="Times New Roman" pitchFamily="18" charset="0"/>
                <a:cs typeface="Times New Roman" pitchFamily="18" charset="0"/>
              </a:rPr>
              <a:t> so </a:t>
            </a:r>
            <a:r>
              <a:rPr lang="en-US" sz="2800" dirty="0" err="1" smtClean="0">
                <a:solidFill>
                  <a:srgbClr val="0000FF"/>
                </a:solidFill>
                <a:latin typeface="Times New Roman" pitchFamily="18" charset="0"/>
                <a:cs typeface="Times New Roman" pitchFamily="18" charset="0"/>
              </a:rPr>
              <a:t>với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chúng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tính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cứng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bền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khả</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năng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chịu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mòn</a:t>
            </a:r>
            <a:r>
              <a:rPr lang="en-US" sz="2800" dirty="0" smtClean="0">
                <a:solidFill>
                  <a:srgbClr val="0000FF"/>
                </a:solidFill>
                <a:latin typeface="Times New Roman" pitchFamily="18" charset="0"/>
                <a:cs typeface="Times New Roman" pitchFamily="18" charset="0"/>
              </a:rPr>
              <a:t>,…do </a:t>
            </a:r>
            <a:r>
              <a:rPr lang="en-US" sz="2800" dirty="0" err="1" smtClean="0">
                <a:solidFill>
                  <a:srgbClr val="0000FF"/>
                </a:solidFill>
                <a:latin typeface="Times New Roman" pitchFamily="18" charset="0"/>
                <a:cs typeface="Times New Roman" pitchFamily="18" charset="0"/>
              </a:rPr>
              <a:t>vậy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nhiều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Al, Fe, Cu…</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xây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dựng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vật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máy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móc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thiết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bị</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đồ</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a:t>
            </a:r>
          </a:p>
        </p:txBody>
      </p:sp>
      <p:sp>
        <p:nvSpPr>
          <p:cNvPr id="16" name="TextBox 15"/>
          <p:cNvSpPr txBox="1"/>
          <p:nvPr/>
        </p:nvSpPr>
        <p:spPr>
          <a:xfrm>
            <a:off x="0" y="41867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3. </a:t>
            </a:r>
            <a:r>
              <a:rPr lang="en-US" sz="2800" b="1" dirty="0" err="1" smtClean="0">
                <a:solidFill>
                  <a:srgbClr val="0000FF"/>
                </a:solidFill>
                <a:latin typeface="Times New Roman" pitchFamily="18" charset="0"/>
                <a:cs typeface="Times New Roman" pitchFamily="18" charset="0"/>
              </a:rPr>
              <a:t>Một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số</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phổ</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biến</a:t>
            </a:r>
            <a:endParaRPr lang="en-US" sz="2800" b="1"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4601065"/>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Fe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Al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inox</a:t>
            </a:r>
            <a:r>
              <a:rPr lang="en-US" sz="2800" dirty="0" smtClean="0">
                <a:solidFill>
                  <a:srgbClr val="0000FF"/>
                </a:solidFill>
                <a:latin typeface="Times New Roman" pitchFamily="18" charset="0"/>
                <a:cs typeface="Times New Roman" pitchFamily="18" charset="0"/>
              </a:rPr>
              <a:t>, duralumin,…</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những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phổ</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biến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cuộc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sống</a:t>
            </a:r>
            <a:r>
              <a:rPr lang="en-US" sz="2800" dirty="0" smtClean="0">
                <a:solidFill>
                  <a:srgbClr val="0000FF"/>
                </a:solidFill>
                <a:latin typeface="Times New Roman" pitchFamily="18" charset="0"/>
                <a:cs typeface="Times New Roman" pitchFamily="18" charset="0"/>
              </a:rPr>
              <a:t>.</a:t>
            </a:r>
          </a:p>
        </p:txBody>
      </p:sp>
      <p:sp>
        <p:nvSpPr>
          <p:cNvPr id="15" name="TextBox 14"/>
          <p:cNvSpPr txBox="1"/>
          <p:nvPr/>
        </p:nvSpPr>
        <p:spPr>
          <a:xfrm>
            <a:off x="0" y="5413165"/>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4. </a:t>
            </a:r>
            <a:r>
              <a:rPr lang="en-US" sz="2800" b="1" dirty="0" err="1" smtClean="0">
                <a:solidFill>
                  <a:srgbClr val="0000FF"/>
                </a:solidFill>
                <a:latin typeface="Times New Roman" pitchFamily="18" charset="0"/>
                <a:cs typeface="Times New Roman" pitchFamily="18" charset="0"/>
              </a:rPr>
              <a:t>Sản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xuất</a:t>
            </a:r>
            <a:r>
              <a:rPr lang="en-US" sz="2800" b="1" dirty="0" smtClean="0">
                <a:solidFill>
                  <a:srgbClr val="0000FF"/>
                </a:solidFill>
                <a:latin typeface="Times New Roman" pitchFamily="18" charset="0"/>
                <a:cs typeface="Times New Roman" pitchFamily="18" charset="0"/>
              </a:rPr>
              <a:t> gang, </a:t>
            </a:r>
            <a:r>
              <a:rPr lang="en-US" sz="2800" b="1" dirty="0" err="1" smtClean="0">
                <a:solidFill>
                  <a:srgbClr val="0000FF"/>
                </a:solidFill>
                <a:latin typeface="Times New Roman" pitchFamily="18" charset="0"/>
                <a:cs typeface="Times New Roman" pitchFamily="18" charset="0"/>
              </a:rPr>
              <a:t>thép</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1306260"/>
            <a:ext cx="4746171" cy="4189617"/>
          </a:xfrm>
          <a:prstGeom prst="rect">
            <a:avLst/>
          </a:prstGeom>
          <a:noFill/>
          <a:ln w="9525">
            <a:noFill/>
            <a:miter lim="800000"/>
            <a:headEnd/>
            <a:tailEnd/>
          </a:ln>
          <a:effectLst/>
        </p:spPr>
      </p:pic>
      <p:sp>
        <p:nvSpPr>
          <p:cNvPr id="5" name="Rectangle 4"/>
          <p:cNvSpPr/>
          <p:nvPr/>
        </p:nvSpPr>
        <p:spPr>
          <a:xfrm>
            <a:off x="4789714" y="2732652"/>
            <a:ext cx="7402286" cy="2062103"/>
          </a:xfrm>
          <a:prstGeom prst="rect">
            <a:avLst/>
          </a:prstGeom>
        </p:spPr>
        <p:txBody>
          <a:bodyPr wrap="square">
            <a:spAutoFit/>
          </a:bodyPr>
          <a:lstStyle/>
          <a:p>
            <a:pPr algn="just"/>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Times New Roman" pitchFamily="18" charset="0"/>
                <a:cs typeface="Times New Roman" pitchFamily="18" charset="0"/>
              </a:rPr>
              <a:t>Trong quá trình sản xuất gang, phương pháp </a:t>
            </a:r>
            <a:r>
              <a:rPr lang="en-US" sz="3200" dirty="0" err="1" smtClean="0">
                <a:solidFill>
                  <a:srgbClr val="FF00FF"/>
                </a:solidFill>
                <a:latin typeface="Times New Roman" pitchFamily="18" charset="0"/>
                <a:cs typeface="Times New Roman" pitchFamily="18" charset="0"/>
              </a:rPr>
              <a:t>nhiệt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luyện</a:t>
            </a:r>
            <a:r>
              <a:rPr lang="vi-VN" sz="3200" dirty="0" smtClean="0">
                <a:solidFill>
                  <a:srgbClr val="FF00FF"/>
                </a:solidFill>
                <a:latin typeface="Times New Roman" pitchFamily="18" charset="0"/>
                <a:cs typeface="Times New Roman" pitchFamily="18" charset="0"/>
              </a:rPr>
              <a:t> đã được sử dụng để tác</a:t>
            </a:r>
            <a:r>
              <a:rPr lang="en-US" sz="3200" dirty="0" smtClean="0">
                <a:solidFill>
                  <a:srgbClr val="FF00FF"/>
                </a:solidFill>
                <a:latin typeface="Times New Roman" pitchFamily="18" charset="0"/>
                <a:cs typeface="Times New Roman" pitchFamily="18" charset="0"/>
              </a:rPr>
              <a:t>h</a:t>
            </a:r>
            <a:r>
              <a:rPr lang="vi-VN" sz="3200" dirty="0" smtClean="0">
                <a:solidFill>
                  <a:srgbClr val="FF00FF"/>
                </a:solidFill>
                <a:latin typeface="Times New Roman" pitchFamily="18" charset="0"/>
                <a:cs typeface="Times New Roman" pitchFamily="18" charset="0"/>
              </a:rPr>
              <a:t> kim loại ra khỏi oxide</a:t>
            </a:r>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Times New Roman" pitchFamily="18" charset="0"/>
                <a:cs typeface="Times New Roman" pitchFamily="18" charset="0"/>
              </a:rPr>
              <a:t>cho oxide kim loại tác dụng với CO ở nhiệt độ cao</a:t>
            </a:r>
            <a:r>
              <a:rPr lang="en-US" sz="3200" dirty="0" smtClean="0">
                <a:solidFill>
                  <a:srgbClr val="FF00FF"/>
                </a:solidFill>
                <a:latin typeface="Times New Roman" pitchFamily="18" charset="0"/>
                <a:cs typeface="Times New Roman" pitchFamily="18" charset="0"/>
              </a:rPr>
              <a:t>. </a:t>
            </a:r>
            <a:endParaRPr lang="en-US" sz="3200" dirty="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900" decel="100000" fill="hold"/>
                                        <p:tgtEl>
                                          <p:spTgt spid="409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9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92686" y="1393372"/>
            <a:ext cx="5399314" cy="1569660"/>
          </a:xfrm>
          <a:prstGeom prst="rect">
            <a:avLst/>
          </a:prstGeom>
        </p:spPr>
        <p:txBody>
          <a:bodyPr wrap="square">
            <a:spAutoFit/>
          </a:bodyPr>
          <a:lstStyle/>
          <a:p>
            <a:pPr algn="just"/>
            <a:r>
              <a:rPr lang="en-US" sz="3200" dirty="0" smtClean="0">
                <a:solidFill>
                  <a:srgbClr val="FF00FF"/>
                </a:solidFill>
                <a:latin typeface="Times New Roman" pitchFamily="18" charset="0"/>
                <a:cs typeface="Times New Roman" pitchFamily="18" charset="0"/>
              </a:rPr>
              <a:t>a) </a:t>
            </a:r>
            <a:r>
              <a:rPr lang="vi-VN" sz="3200" dirty="0" smtClean="0">
                <a:solidFill>
                  <a:srgbClr val="FF00FF"/>
                </a:solidFill>
                <a:latin typeface="Times New Roman" pitchFamily="18" charset="0"/>
                <a:cs typeface="Times New Roman" pitchFamily="18" charset="0"/>
              </a:rPr>
              <a:t>Thành phần của khí thoát ra khỏi lò là: CO</a:t>
            </a:r>
            <a:r>
              <a:rPr lang="vi-VN" sz="3200" baseline="-25000" dirty="0" smtClean="0">
                <a:solidFill>
                  <a:srgbClr val="FF00FF"/>
                </a:solidFill>
                <a:latin typeface="Times New Roman" pitchFamily="18" charset="0"/>
                <a:cs typeface="Times New Roman" pitchFamily="18" charset="0"/>
              </a:rPr>
              <a:t>2</a:t>
            </a:r>
            <a:r>
              <a:rPr lang="vi-VN" sz="3200" dirty="0" smtClean="0">
                <a:solidFill>
                  <a:srgbClr val="FF00FF"/>
                </a:solidFill>
                <a:latin typeface="Times New Roman" pitchFamily="18" charset="0"/>
                <a:cs typeface="Times New Roman" pitchFamily="18" charset="0"/>
              </a:rPr>
              <a:t> </a:t>
            </a:r>
            <a:r>
              <a:rPr lang="en-US" sz="3200" dirty="0" smtClean="0">
                <a:solidFill>
                  <a:srgbClr val="FF00FF"/>
                </a:solidFill>
                <a:latin typeface="Times New Roman" pitchFamily="18" charset="0"/>
                <a:cs typeface="Times New Roman" pitchFamily="18" charset="0"/>
              </a:rPr>
              <a:t>;</a:t>
            </a:r>
            <a:r>
              <a:rPr lang="vi-VN" sz="3200" dirty="0" smtClean="0">
                <a:solidFill>
                  <a:srgbClr val="FF00FF"/>
                </a:solidFill>
                <a:latin typeface="Times New Roman" pitchFamily="18" charset="0"/>
                <a:cs typeface="Times New Roman" pitchFamily="18" charset="0"/>
              </a:rPr>
              <a:t> CO</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a:t>
            </a:r>
            <a:r>
              <a:rPr lang="en-US" sz="3200" baseline="-25000" dirty="0" err="1" smtClean="0">
                <a:solidFill>
                  <a:srgbClr val="FF00FF"/>
                </a:solidFill>
                <a:latin typeface="Times New Roman" pitchFamily="18" charset="0"/>
                <a:cs typeface="Times New Roman" pitchFamily="18" charset="0"/>
              </a:rPr>
              <a:t>2</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O</a:t>
            </a:r>
            <a:r>
              <a:rPr lang="en-US" sz="3200" baseline="-25000" dirty="0" err="1" smtClean="0">
                <a:solidFill>
                  <a:srgbClr val="FF00FF"/>
                </a:solidFill>
                <a:latin typeface="Times New Roman" pitchFamily="18" charset="0"/>
                <a:cs typeface="Times New Roman" pitchFamily="18" charset="0"/>
              </a:rPr>
              <a:t>2</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khói</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bụi</a:t>
            </a:r>
            <a:r>
              <a:rPr lang="en-US" sz="3200" dirty="0" smtClean="0">
                <a:solidFill>
                  <a:srgbClr val="FF00FF"/>
                </a:solidFill>
                <a:latin typeface="Times New Roman" pitchFamily="18" charset="0"/>
                <a:cs typeface="Times New Roman" pitchFamily="18" charset="0"/>
              </a:rPr>
              <a:t>... </a:t>
            </a:r>
            <a:endParaRPr lang="en-US" sz="3200" dirty="0">
              <a:solidFill>
                <a:srgbClr val="FF00FF"/>
              </a:solidFill>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2"/>
          <a:srcRect/>
          <a:stretch>
            <a:fillRect/>
          </a:stretch>
        </p:blipFill>
        <p:spPr bwMode="auto">
          <a:xfrm>
            <a:off x="0" y="957924"/>
            <a:ext cx="6515100" cy="5000625"/>
          </a:xfrm>
          <a:prstGeom prst="rect">
            <a:avLst/>
          </a:prstGeom>
          <a:noFill/>
          <a:ln w="9525">
            <a:noFill/>
            <a:miter lim="800000"/>
            <a:headEnd/>
            <a:tailEnd/>
          </a:ln>
          <a:effectLst/>
        </p:spPr>
      </p:pic>
      <p:sp>
        <p:nvSpPr>
          <p:cNvPr id="6" name="Rectangle 5"/>
          <p:cNvSpPr/>
          <p:nvPr/>
        </p:nvSpPr>
        <p:spPr>
          <a:xfrm>
            <a:off x="6792686" y="2939143"/>
            <a:ext cx="5399314" cy="2062103"/>
          </a:xfrm>
          <a:prstGeom prst="rect">
            <a:avLst/>
          </a:prstGeom>
        </p:spPr>
        <p:txBody>
          <a:bodyPr wrap="square">
            <a:spAutoFit/>
          </a:bodyPr>
          <a:lstStyle/>
          <a:p>
            <a:pPr algn="just"/>
            <a:r>
              <a:rPr lang="en-US" sz="3200" dirty="0" smtClean="0">
                <a:solidFill>
                  <a:srgbClr val="FF00FF"/>
                </a:solidFill>
                <a:latin typeface="Times New Roman" pitchFamily="18" charset="0"/>
                <a:cs typeface="Times New Roman" pitchFamily="18" charset="0"/>
              </a:rPr>
              <a:t>b) </a:t>
            </a:r>
            <a:r>
              <a:rPr lang="en-US" sz="3200" dirty="0" err="1" smtClean="0">
                <a:solidFill>
                  <a:srgbClr val="FF00FF"/>
                </a:solidFill>
                <a:latin typeface="Times New Roman" pitchFamily="18" charset="0"/>
                <a:cs typeface="Times New Roman" pitchFamily="18" charset="0"/>
              </a:rPr>
              <a:t>Xỉ</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nhẹ</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hơn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nổi</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trên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bề</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mặt</a:t>
            </a:r>
            <a:r>
              <a:rPr lang="en-US" sz="3200" dirty="0" smtClean="0">
                <a:solidFill>
                  <a:srgbClr val="FF00FF"/>
                </a:solidFill>
                <a:latin typeface="Times New Roman" pitchFamily="18" charset="0"/>
                <a:cs typeface="Times New Roman" pitchFamily="18" charset="0"/>
              </a:rPr>
              <a:t> gang </a:t>
            </a:r>
            <a:r>
              <a:rPr lang="en-US" sz="3200" dirty="0" err="1" smtClean="0">
                <a:solidFill>
                  <a:srgbClr val="FF00FF"/>
                </a:solidFill>
                <a:latin typeface="Times New Roman" pitchFamily="18" charset="0"/>
                <a:cs typeface="Times New Roman" pitchFamily="18" charset="0"/>
              </a:rPr>
              <a:t>lỏng</a:t>
            </a:r>
            <a:r>
              <a:rPr lang="en-US" sz="3200" dirty="0" smtClean="0">
                <a:solidFill>
                  <a:srgbClr val="FF00FF"/>
                </a:solidFill>
                <a:latin typeface="Times New Roman" pitchFamily="18" charset="0"/>
                <a:cs typeface="Times New Roman" pitchFamily="18" charset="0"/>
              </a:rPr>
              <a:t>, do </a:t>
            </a:r>
            <a:r>
              <a:rPr lang="en-US" sz="3200" dirty="0" err="1" smtClean="0">
                <a:solidFill>
                  <a:srgbClr val="FF00FF"/>
                </a:solidFill>
                <a:latin typeface="Times New Roman" pitchFamily="18" charset="0"/>
                <a:cs typeface="Times New Roman" pitchFamily="18" charset="0"/>
              </a:rPr>
              <a:t>vậy</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cửa</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tháo</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xỉ</a:t>
            </a:r>
            <a:r>
              <a:rPr lang="en-US" sz="3200" dirty="0" smtClean="0">
                <a:solidFill>
                  <a:srgbClr val="FF00FF"/>
                </a:solidFill>
                <a:latin typeface="Times New Roman" pitchFamily="18" charset="0"/>
                <a:cs typeface="Times New Roman" pitchFamily="18" charset="0"/>
              </a:rPr>
              <a:t> ở </a:t>
            </a:r>
            <a:r>
              <a:rPr lang="en-US" sz="3200" dirty="0" err="1" smtClean="0">
                <a:solidFill>
                  <a:srgbClr val="FF00FF"/>
                </a:solidFill>
                <a:latin typeface="Times New Roman" pitchFamily="18" charset="0"/>
                <a:cs typeface="Times New Roman" pitchFamily="18" charset="0"/>
              </a:rPr>
              <a:t>vị</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trí</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cao</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hơn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cửa</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tháo</a:t>
            </a:r>
            <a:r>
              <a:rPr lang="en-US" sz="3200" dirty="0" smtClean="0">
                <a:solidFill>
                  <a:srgbClr val="FF00FF"/>
                </a:solidFill>
                <a:latin typeface="Times New Roman" pitchFamily="18" charset="0"/>
                <a:cs typeface="Times New Roman" pitchFamily="18" charset="0"/>
              </a:rPr>
              <a:t> gang.</a:t>
            </a:r>
            <a:endParaRPr lang="en-US" sz="3200" dirty="0">
              <a:solidFill>
                <a:srgbClr val="FF00FF"/>
              </a:solidFill>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3"/>
          <a:srcRect/>
          <a:stretch>
            <a:fillRect/>
          </a:stretch>
        </p:blipFill>
        <p:spPr bwMode="auto">
          <a:xfrm>
            <a:off x="4043556" y="0"/>
            <a:ext cx="4055382" cy="6825234"/>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1000" fill="hold"/>
                                        <p:tgtEl>
                                          <p:spTgt spid="4099"/>
                                        </p:tgtEl>
                                        <p:attrNameLst>
                                          <p:attrName>ppt_w</p:attrName>
                                        </p:attrNameLst>
                                      </p:cBhvr>
                                      <p:tavLst>
                                        <p:tav tm="0">
                                          <p:val>
                                            <p:fltVal val="0"/>
                                          </p:val>
                                        </p:tav>
                                        <p:tav tm="100000">
                                          <p:val>
                                            <p:strVal val="#ppt_w"/>
                                          </p:val>
                                        </p:tav>
                                      </p:tavLst>
                                    </p:anim>
                                    <p:anim calcmode="lin" valueType="num">
                                      <p:cBhvr>
                                        <p:cTn id="8" dur="1000" fill="hold"/>
                                        <p:tgtEl>
                                          <p:spTgt spid="4099"/>
                                        </p:tgtEl>
                                        <p:attrNameLst>
                                          <p:attrName>ppt_h</p:attrName>
                                        </p:attrNameLst>
                                      </p:cBhvr>
                                      <p:tavLst>
                                        <p:tav tm="0">
                                          <p:val>
                                            <p:fltVal val="0"/>
                                          </p:val>
                                        </p:tav>
                                        <p:tav tm="100000">
                                          <p:val>
                                            <p:strVal val="#ppt_h"/>
                                          </p:val>
                                        </p:tav>
                                      </p:tavLst>
                                    </p:anim>
                                    <p:anim calcmode="lin" valueType="num">
                                      <p:cBhvr>
                                        <p:cTn id="9" dur="1000" fill="hold"/>
                                        <p:tgtEl>
                                          <p:spTgt spid="4099"/>
                                        </p:tgtEl>
                                        <p:attrNameLst>
                                          <p:attrName>style.rotation</p:attrName>
                                        </p:attrNameLst>
                                      </p:cBhvr>
                                      <p:tavLst>
                                        <p:tav tm="0">
                                          <p:val>
                                            <p:fltVal val="360"/>
                                          </p:val>
                                        </p:tav>
                                        <p:tav tm="100000">
                                          <p:val>
                                            <p:fltVal val="0"/>
                                          </p:val>
                                        </p:tav>
                                      </p:tavLst>
                                    </p:anim>
                                    <p:animEffect transition="in" filter="fade">
                                      <p:cBhvr>
                                        <p:cTn id="10" dur="1000"/>
                                        <p:tgtEl>
                                          <p:spTgt spid="409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xit" presetSubtype="0" fill="hold" grpId="1" nodeType="clickEffect">
                                  <p:stCondLst>
                                    <p:cond delay="0"/>
                                  </p:stCondLst>
                                  <p:iterate type="lt">
                                    <p:tmPct val="0"/>
                                  </p:iterate>
                                  <p:childTnLst>
                                    <p:anim calcmode="lin" valueType="num">
                                      <p:cBhvr>
                                        <p:cTn id="30" dur="500"/>
                                        <p:tgtEl>
                                          <p:spTgt spid="5"/>
                                        </p:tgtEl>
                                        <p:attrNameLst>
                                          <p:attrName>ppt_w</p:attrName>
                                        </p:attrNameLst>
                                      </p:cBhvr>
                                      <p:tavLst>
                                        <p:tav tm="0">
                                          <p:val>
                                            <p:strVal val="ppt_w"/>
                                          </p:val>
                                        </p:tav>
                                        <p:tav tm="100000">
                                          <p:val>
                                            <p:fltVal val="0"/>
                                          </p:val>
                                        </p:tav>
                                      </p:tavLst>
                                    </p:anim>
                                    <p:anim calcmode="lin" valueType="num">
                                      <p:cBhvr>
                                        <p:cTn id="31" dur="500"/>
                                        <p:tgtEl>
                                          <p:spTgt spid="5"/>
                                        </p:tgtEl>
                                        <p:attrNameLst>
                                          <p:attrName>ppt_h</p:attrName>
                                        </p:attrNameLst>
                                      </p:cBhvr>
                                      <p:tavLst>
                                        <p:tav tm="0">
                                          <p:val>
                                            <p:strVal val="ppt_h"/>
                                          </p:val>
                                        </p:tav>
                                        <p:tav tm="100000">
                                          <p:val>
                                            <p:fltVal val="0"/>
                                          </p:val>
                                        </p:tav>
                                      </p:tavLst>
                                    </p:anim>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53" presetClass="exit" presetSubtype="0" fill="hold" grpId="1" nodeType="withEffect">
                                  <p:stCondLst>
                                    <p:cond delay="0"/>
                                  </p:stCondLst>
                                  <p:iterate type="lt">
                                    <p:tmPct val="0"/>
                                  </p:iterate>
                                  <p:childTnLst>
                                    <p:anim calcmode="lin" valueType="num">
                                      <p:cBhvr>
                                        <p:cTn id="35" dur="500"/>
                                        <p:tgtEl>
                                          <p:spTgt spid="6"/>
                                        </p:tgtEl>
                                        <p:attrNameLst>
                                          <p:attrName>ppt_w</p:attrName>
                                        </p:attrNameLst>
                                      </p:cBhvr>
                                      <p:tavLst>
                                        <p:tav tm="0">
                                          <p:val>
                                            <p:strVal val="ppt_w"/>
                                          </p:val>
                                        </p:tav>
                                        <p:tav tm="100000">
                                          <p:val>
                                            <p:fltVal val="0"/>
                                          </p:val>
                                        </p:tav>
                                      </p:tavLst>
                                    </p:anim>
                                    <p:anim calcmode="lin" valueType="num">
                                      <p:cBhvr>
                                        <p:cTn id="36" dur="500"/>
                                        <p:tgtEl>
                                          <p:spTgt spid="6"/>
                                        </p:tgtEl>
                                        <p:attrNameLst>
                                          <p:attrName>ppt_h</p:attrName>
                                        </p:attrNameLst>
                                      </p:cBhvr>
                                      <p:tavLst>
                                        <p:tav tm="0">
                                          <p:val>
                                            <p:strVal val="ppt_h"/>
                                          </p:val>
                                        </p:tav>
                                        <p:tav tm="100000">
                                          <p:val>
                                            <p:fltVal val="0"/>
                                          </p:val>
                                        </p:tav>
                                      </p:tavLst>
                                    </p:anim>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53" presetClass="exit" presetSubtype="0" fill="hold" nodeType="withEffect">
                                  <p:stCondLst>
                                    <p:cond delay="0"/>
                                  </p:stCondLst>
                                  <p:childTnLst>
                                    <p:anim calcmode="lin" valueType="num">
                                      <p:cBhvr>
                                        <p:cTn id="40" dur="500"/>
                                        <p:tgtEl>
                                          <p:spTgt spid="4099"/>
                                        </p:tgtEl>
                                        <p:attrNameLst>
                                          <p:attrName>ppt_w</p:attrName>
                                        </p:attrNameLst>
                                      </p:cBhvr>
                                      <p:tavLst>
                                        <p:tav tm="0">
                                          <p:val>
                                            <p:strVal val="ppt_w"/>
                                          </p:val>
                                        </p:tav>
                                        <p:tav tm="100000">
                                          <p:val>
                                            <p:fltVal val="0"/>
                                          </p:val>
                                        </p:tav>
                                      </p:tavLst>
                                    </p:anim>
                                    <p:anim calcmode="lin" valueType="num">
                                      <p:cBhvr>
                                        <p:cTn id="41" dur="500"/>
                                        <p:tgtEl>
                                          <p:spTgt spid="4099"/>
                                        </p:tgtEl>
                                        <p:attrNameLst>
                                          <p:attrName>ppt_h</p:attrName>
                                        </p:attrNameLst>
                                      </p:cBhvr>
                                      <p:tavLst>
                                        <p:tav tm="0">
                                          <p:val>
                                            <p:strVal val="ppt_h"/>
                                          </p:val>
                                        </p:tav>
                                        <p:tav tm="100000">
                                          <p:val>
                                            <p:fltVal val="0"/>
                                          </p:val>
                                        </p:tav>
                                      </p:tavLst>
                                    </p:anim>
                                    <p:animEffect transition="out" filter="fade">
                                      <p:cBhvr>
                                        <p:cTn id="42" dur="500"/>
                                        <p:tgtEl>
                                          <p:spTgt spid="4099"/>
                                        </p:tgtEl>
                                      </p:cBhvr>
                                    </p:animEffect>
                                    <p:set>
                                      <p:cBhvr>
                                        <p:cTn id="43" dur="1" fill="hold">
                                          <p:stCondLst>
                                            <p:cond delay="499"/>
                                          </p:stCondLst>
                                        </p:cTn>
                                        <p:tgtEl>
                                          <p:spTgt spid="4099"/>
                                        </p:tgtEl>
                                        <p:attrNameLst>
                                          <p:attrName>style.visibility</p:attrName>
                                        </p:attrNameLst>
                                      </p:cBhvr>
                                      <p:to>
                                        <p:strVal val="hidden"/>
                                      </p:to>
                                    </p:set>
                                  </p:childTnLst>
                                </p:cTn>
                              </p:par>
                              <p:par>
                                <p:cTn id="44" presetID="37" presetClass="entr" presetSubtype="0" fill="hold" nodeType="withEffect">
                                  <p:stCondLst>
                                    <p:cond delay="0"/>
                                  </p:stCondLst>
                                  <p:childTnLst>
                                    <p:set>
                                      <p:cBhvr>
                                        <p:cTn id="45" dur="1" fill="hold">
                                          <p:stCondLst>
                                            <p:cond delay="0"/>
                                          </p:stCondLst>
                                        </p:cTn>
                                        <p:tgtEl>
                                          <p:spTgt spid="5122"/>
                                        </p:tgtEl>
                                        <p:attrNameLst>
                                          <p:attrName>style.visibility</p:attrName>
                                        </p:attrNameLst>
                                      </p:cBhvr>
                                      <p:to>
                                        <p:strVal val="visible"/>
                                      </p:to>
                                    </p:set>
                                    <p:animEffect transition="in" filter="fade">
                                      <p:cBhvr>
                                        <p:cTn id="46" dur="1000"/>
                                        <p:tgtEl>
                                          <p:spTgt spid="5122"/>
                                        </p:tgtEl>
                                      </p:cBhvr>
                                    </p:animEffect>
                                    <p:anim calcmode="lin" valueType="num">
                                      <p:cBhvr>
                                        <p:cTn id="47" dur="1000" fill="hold"/>
                                        <p:tgtEl>
                                          <p:spTgt spid="5122"/>
                                        </p:tgtEl>
                                        <p:attrNameLst>
                                          <p:attrName>ppt_x</p:attrName>
                                        </p:attrNameLst>
                                      </p:cBhvr>
                                      <p:tavLst>
                                        <p:tav tm="0">
                                          <p:val>
                                            <p:strVal val="#ppt_x"/>
                                          </p:val>
                                        </p:tav>
                                        <p:tav tm="100000">
                                          <p:val>
                                            <p:strVal val="#ppt_x"/>
                                          </p:val>
                                        </p:tav>
                                      </p:tavLst>
                                    </p:anim>
                                    <p:anim calcmode="lin" valueType="num">
                                      <p:cBhvr>
                                        <p:cTn id="48" dur="900" decel="100000" fill="hold"/>
                                        <p:tgtEl>
                                          <p:spTgt spid="512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51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TextBox 41"/>
          <p:cNvSpPr txBox="1"/>
          <p:nvPr/>
        </p:nvSpPr>
        <p:spPr>
          <a:xfrm>
            <a:off x="0" y="8200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15" name="TextBox 14"/>
          <p:cNvSpPr txBox="1"/>
          <p:nvPr/>
        </p:nvSpPr>
        <p:spPr>
          <a:xfrm>
            <a:off x="0" y="1247565"/>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4. </a:t>
            </a:r>
            <a:r>
              <a:rPr lang="en-US" sz="2800" b="1" dirty="0" err="1" smtClean="0">
                <a:solidFill>
                  <a:srgbClr val="0000FF"/>
                </a:solidFill>
                <a:latin typeface="Times New Roman" pitchFamily="18" charset="0"/>
                <a:cs typeface="Times New Roman" pitchFamily="18" charset="0"/>
              </a:rPr>
              <a:t>Sản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xuất</a:t>
            </a:r>
            <a:r>
              <a:rPr lang="en-US" sz="2800" b="1" dirty="0" smtClean="0">
                <a:solidFill>
                  <a:srgbClr val="0000FF"/>
                </a:solidFill>
                <a:latin typeface="Times New Roman" pitchFamily="18" charset="0"/>
                <a:cs typeface="Times New Roman" pitchFamily="18" charset="0"/>
              </a:rPr>
              <a:t> gang, </a:t>
            </a:r>
            <a:r>
              <a:rPr lang="en-US" sz="2800" b="1" dirty="0" err="1" smtClean="0">
                <a:solidFill>
                  <a:srgbClr val="0000FF"/>
                </a:solidFill>
                <a:latin typeface="Times New Roman" pitchFamily="18" charset="0"/>
                <a:cs typeface="Times New Roman" pitchFamily="18" charset="0"/>
              </a:rPr>
              <a:t>thép</a:t>
            </a:r>
            <a:endParaRPr lang="en-US" sz="2800" b="1" dirty="0" smtClean="0">
              <a:solidFill>
                <a:srgbClr val="0000FF"/>
              </a:solidFill>
              <a:latin typeface="Times New Roman" pitchFamily="18" charset="0"/>
              <a:cs typeface="Times New Roman" pitchFamily="18" charset="0"/>
            </a:endParaRPr>
          </a:p>
        </p:txBody>
      </p:sp>
      <p:sp>
        <p:nvSpPr>
          <p:cNvPr id="18" name="TextBox 17"/>
          <p:cNvSpPr txBox="1"/>
          <p:nvPr/>
        </p:nvSpPr>
        <p:spPr>
          <a:xfrm>
            <a:off x="0" y="1632193"/>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a. </a:t>
            </a:r>
            <a:r>
              <a:rPr lang="en-US" sz="2800" b="1" dirty="0" err="1" smtClean="0">
                <a:solidFill>
                  <a:srgbClr val="0000FF"/>
                </a:solidFill>
                <a:latin typeface="Times New Roman" pitchFamily="18" charset="0"/>
                <a:cs typeface="Times New Roman" pitchFamily="18" charset="0"/>
              </a:rPr>
              <a:t>Sản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xuất</a:t>
            </a:r>
            <a:r>
              <a:rPr lang="en-US" sz="2800" b="1" dirty="0" smtClean="0">
                <a:solidFill>
                  <a:srgbClr val="0000FF"/>
                </a:solidFill>
                <a:latin typeface="Times New Roman" pitchFamily="18" charset="0"/>
                <a:cs typeface="Times New Roman" pitchFamily="18" charset="0"/>
              </a:rPr>
              <a:t> gang</a:t>
            </a:r>
          </a:p>
        </p:txBody>
      </p:sp>
      <p:sp>
        <p:nvSpPr>
          <p:cNvPr id="19" name="TextBox 18"/>
          <p:cNvSpPr txBox="1"/>
          <p:nvPr/>
        </p:nvSpPr>
        <p:spPr>
          <a:xfrm>
            <a:off x="0" y="2053108"/>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xuất</a:t>
            </a:r>
            <a:r>
              <a:rPr lang="en-US" sz="2800" dirty="0" smtClean="0">
                <a:solidFill>
                  <a:srgbClr val="0000FF"/>
                </a:solidFill>
                <a:latin typeface="Times New Roman" pitchFamily="18" charset="0"/>
                <a:cs typeface="Times New Roman" pitchFamily="18" charset="0"/>
              </a:rPr>
              <a:t> gang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quặng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sắt</a:t>
            </a:r>
            <a:r>
              <a:rPr lang="en-US" sz="2800" dirty="0" smtClean="0">
                <a:solidFill>
                  <a:srgbClr val="0000FF"/>
                </a:solidFill>
                <a:latin typeface="Times New Roman" pitchFamily="18" charset="0"/>
                <a:cs typeface="Times New Roman" pitchFamily="18" charset="0"/>
              </a:rPr>
              <a:t>, than </a:t>
            </a:r>
            <a:r>
              <a:rPr lang="en-US" sz="2800" dirty="0" err="1" smtClean="0">
                <a:solidFill>
                  <a:srgbClr val="0000FF"/>
                </a:solidFill>
                <a:latin typeface="Times New Roman" pitchFamily="18" charset="0"/>
                <a:cs typeface="Times New Roman" pitchFamily="18" charset="0"/>
              </a:rPr>
              <a:t>cốc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xỉ</a:t>
            </a:r>
            <a:r>
              <a:rPr lang="en-US" sz="2800" dirty="0" smtClean="0">
                <a:solidFill>
                  <a:srgbClr val="0000FF"/>
                </a:solidFill>
                <a:latin typeface="Times New Roman" pitchFamily="18" charset="0"/>
                <a:cs typeface="Times New Roman" pitchFamily="18" charset="0"/>
              </a:rPr>
              <a:t>.</a:t>
            </a:r>
          </a:p>
        </p:txBody>
      </p:sp>
      <p:sp>
        <p:nvSpPr>
          <p:cNvPr id="20" name="TextBox 19"/>
          <p:cNvSpPr txBox="1"/>
          <p:nvPr/>
        </p:nvSpPr>
        <p:spPr>
          <a:xfrm>
            <a:off x="0" y="2481280"/>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Quá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xuất</a:t>
            </a:r>
            <a:r>
              <a:rPr lang="en-US" sz="2800" dirty="0" smtClean="0">
                <a:solidFill>
                  <a:srgbClr val="0000FF"/>
                </a:solidFill>
                <a:latin typeface="Times New Roman" pitchFamily="18" charset="0"/>
                <a:cs typeface="Times New Roman" pitchFamily="18" charset="0"/>
              </a:rPr>
              <a:t> gang </a:t>
            </a:r>
            <a:r>
              <a:rPr lang="en-US" sz="2800" dirty="0" err="1" smtClean="0">
                <a:solidFill>
                  <a:srgbClr val="0000FF"/>
                </a:solidFill>
                <a:latin typeface="Times New Roman" pitchFamily="18" charset="0"/>
                <a:cs typeface="Times New Roman" pitchFamily="18" charset="0"/>
              </a:rPr>
              <a:t>gồm</a:t>
            </a:r>
            <a:r>
              <a:rPr lang="en-US" sz="2800" dirty="0" smtClean="0">
                <a:solidFill>
                  <a:srgbClr val="0000FF"/>
                </a:solidFill>
                <a:latin typeface="Times New Roman" pitchFamily="18" charset="0"/>
                <a:cs typeface="Times New Roman" pitchFamily="18" charset="0"/>
              </a:rPr>
              <a:t> 3 </a:t>
            </a:r>
            <a:r>
              <a:rPr lang="en-US" sz="2800" dirty="0" err="1" smtClean="0">
                <a:solidFill>
                  <a:srgbClr val="0000FF"/>
                </a:solidFill>
                <a:latin typeface="Times New Roman" pitchFamily="18" charset="0"/>
                <a:cs typeface="Times New Roman" pitchFamily="18" charset="0"/>
              </a:rPr>
              <a:t>giai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đoạn</a:t>
            </a:r>
            <a:r>
              <a:rPr lang="en-US" sz="2800" dirty="0" smtClean="0">
                <a:solidFill>
                  <a:srgbClr val="0000FF"/>
                </a:solidFill>
                <a:latin typeface="Times New Roman" pitchFamily="18" charset="0"/>
                <a:cs typeface="Times New Roman" pitchFamily="18" charset="0"/>
              </a:rPr>
              <a:t>:</a:t>
            </a:r>
          </a:p>
        </p:txBody>
      </p:sp>
      <p:sp>
        <p:nvSpPr>
          <p:cNvPr id="21" name="TextBox 20"/>
          <p:cNvSpPr txBox="1"/>
          <p:nvPr/>
        </p:nvSpPr>
        <p:spPr>
          <a:xfrm>
            <a:off x="0" y="2916708"/>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khí</a:t>
            </a:r>
            <a:r>
              <a:rPr lang="en-US" sz="2800" dirty="0" smtClean="0">
                <a:solidFill>
                  <a:srgbClr val="0000FF"/>
                </a:solidFill>
                <a:latin typeface="Times New Roman" pitchFamily="18" charset="0"/>
                <a:cs typeface="Times New Roman" pitchFamily="18" charset="0"/>
              </a:rPr>
              <a:t> carbon monoxide: </a:t>
            </a:r>
          </a:p>
        </p:txBody>
      </p:sp>
      <p:sp>
        <p:nvSpPr>
          <p:cNvPr id="22" name="TextBox 21"/>
          <p:cNvSpPr txBox="1"/>
          <p:nvPr/>
        </p:nvSpPr>
        <p:spPr>
          <a:xfrm>
            <a:off x="0" y="3968994"/>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Cho carbon monoxide </a:t>
            </a:r>
            <a:r>
              <a:rPr lang="en-US" sz="2800" dirty="0" err="1" smtClean="0">
                <a:solidFill>
                  <a:srgbClr val="0000FF"/>
                </a:solidFill>
                <a:latin typeface="Times New Roman" pitchFamily="18" charset="0"/>
                <a:cs typeface="Times New Roman" pitchFamily="18" charset="0"/>
              </a:rPr>
              <a:t>phản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ứng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với</a:t>
            </a:r>
            <a:r>
              <a:rPr lang="en-US" sz="2800" dirty="0" smtClean="0">
                <a:solidFill>
                  <a:srgbClr val="0000FF"/>
                </a:solidFill>
                <a:latin typeface="Times New Roman" pitchFamily="18" charset="0"/>
                <a:cs typeface="Times New Roman" pitchFamily="18" charset="0"/>
              </a:rPr>
              <a:t> oxide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sắt</a:t>
            </a:r>
            <a:r>
              <a:rPr lang="en-US" sz="2800" dirty="0" smtClean="0">
                <a:solidFill>
                  <a:srgbClr val="0000FF"/>
                </a:solidFill>
                <a:latin typeface="Times New Roman" pitchFamily="18" charset="0"/>
                <a:cs typeface="Times New Roman" pitchFamily="18" charset="0"/>
              </a:rPr>
              <a:t>: </a:t>
            </a:r>
          </a:p>
        </p:txBody>
      </p:sp>
      <p:sp>
        <p:nvSpPr>
          <p:cNvPr id="23" name="TextBox 22"/>
          <p:cNvSpPr txBox="1"/>
          <p:nvPr/>
        </p:nvSpPr>
        <p:spPr>
          <a:xfrm>
            <a:off x="0" y="5173684"/>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quặng</a:t>
            </a:r>
            <a:r>
              <a:rPr lang="en-US" sz="2800" dirty="0" smtClean="0">
                <a:solidFill>
                  <a:srgbClr val="0000FF"/>
                </a:solidFill>
                <a:latin typeface="Times New Roman" pitchFamily="18" charset="0"/>
                <a:cs typeface="Times New Roman" pitchFamily="18" charset="0"/>
              </a:rPr>
              <a:t> gang</a:t>
            </a:r>
          </a:p>
        </p:txBody>
      </p:sp>
      <p:grpSp>
        <p:nvGrpSpPr>
          <p:cNvPr id="24" name="Group 23"/>
          <p:cNvGrpSpPr/>
          <p:nvPr/>
        </p:nvGrpSpPr>
        <p:grpSpPr>
          <a:xfrm>
            <a:off x="4020378" y="2801273"/>
            <a:ext cx="6589486" cy="697650"/>
            <a:chOff x="0" y="4557491"/>
            <a:chExt cx="12192000" cy="697650"/>
          </a:xfrm>
        </p:grpSpPr>
        <p:sp>
          <p:nvSpPr>
            <p:cNvPr id="25" name="TextBox 24"/>
            <p:cNvSpPr txBox="1"/>
            <p:nvPr/>
          </p:nvSpPr>
          <p:spPr>
            <a:xfrm>
              <a:off x="0" y="4673596"/>
              <a:ext cx="12192000" cy="523220"/>
            </a:xfrm>
            <a:prstGeom prst="rect">
              <a:avLst/>
            </a:prstGeom>
            <a:noFill/>
          </p:spPr>
          <p:txBody>
            <a:bodyPr wrap="square" rtlCol="0">
              <a:spAutoFit/>
            </a:bodyPr>
            <a:lstStyle/>
            <a:p>
              <a:pPr lvl="1"/>
              <a:r>
                <a:rPr lang="en-US" sz="2800" dirty="0" smtClean="0">
                  <a:solidFill>
                    <a:srgbClr val="0000FF"/>
                  </a:solidFill>
                  <a:latin typeface="Times New Roman" pitchFamily="18" charset="0"/>
                  <a:cs typeface="Times New Roman" pitchFamily="18" charset="0"/>
                </a:rPr>
                <a:t>C + </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CO</a:t>
              </a:r>
              <a:r>
                <a:rPr lang="en-US" sz="2800" baseline="-25000" dirty="0" smtClean="0">
                  <a:solidFill>
                    <a:srgbClr val="0000FF"/>
                  </a:solidFill>
                  <a:latin typeface="Times New Roman" pitchFamily="18" charset="0"/>
                  <a:cs typeface="Times New Roman" pitchFamily="18" charset="0"/>
                </a:rPr>
                <a:t>2</a:t>
              </a:r>
            </a:p>
          </p:txBody>
        </p:sp>
        <p:sp>
          <p:nvSpPr>
            <p:cNvPr id="26" name="TextBox 25"/>
            <p:cNvSpPr txBox="1"/>
            <p:nvPr/>
          </p:nvSpPr>
          <p:spPr>
            <a:xfrm>
              <a:off x="3178025" y="4557491"/>
              <a:ext cx="2351313"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27" name="Straight Arrow Connector 26"/>
            <p:cNvCxnSpPr/>
            <p:nvPr/>
          </p:nvCxnSpPr>
          <p:spPr>
            <a:xfrm>
              <a:off x="3040876" y="4978401"/>
              <a:ext cx="2801257"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29" name="Group 28"/>
          <p:cNvGrpSpPr/>
          <p:nvPr/>
        </p:nvGrpSpPr>
        <p:grpSpPr>
          <a:xfrm>
            <a:off x="3969578" y="3432645"/>
            <a:ext cx="6589486" cy="697650"/>
            <a:chOff x="0" y="4557491"/>
            <a:chExt cx="12192000" cy="697650"/>
          </a:xfrm>
        </p:grpSpPr>
        <p:sp>
          <p:nvSpPr>
            <p:cNvPr id="30" name="TextBox 29"/>
            <p:cNvSpPr txBox="1"/>
            <p:nvPr/>
          </p:nvSpPr>
          <p:spPr>
            <a:xfrm>
              <a:off x="0" y="4673596"/>
              <a:ext cx="12192000" cy="523220"/>
            </a:xfrm>
            <a:prstGeom prst="rect">
              <a:avLst/>
            </a:prstGeom>
            <a:noFill/>
          </p:spPr>
          <p:txBody>
            <a:bodyPr wrap="square" rtlCol="0">
              <a:spAutoFit/>
            </a:bodyPr>
            <a:lstStyle/>
            <a:p>
              <a:pPr lvl="1"/>
              <a:r>
                <a:rPr lang="en-US" sz="2800" dirty="0" smtClean="0">
                  <a:solidFill>
                    <a:srgbClr val="0000FF"/>
                  </a:solidFill>
                  <a:latin typeface="Times New Roman" pitchFamily="18" charset="0"/>
                  <a:cs typeface="Times New Roman" pitchFamily="18" charset="0"/>
                </a:rPr>
                <a:t>C + CO</a:t>
              </a:r>
              <a:r>
                <a:rPr lang="en-US" sz="2800" baseline="-25000" dirty="0"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2CO</a:t>
              </a:r>
              <a:endParaRPr lang="en-US" sz="2800" baseline="-25000" dirty="0" smtClean="0">
                <a:solidFill>
                  <a:srgbClr val="0000FF"/>
                </a:solidFill>
                <a:latin typeface="Times New Roman" pitchFamily="18" charset="0"/>
                <a:cs typeface="Times New Roman" pitchFamily="18" charset="0"/>
              </a:endParaRPr>
            </a:p>
          </p:txBody>
        </p:sp>
        <p:sp>
          <p:nvSpPr>
            <p:cNvPr id="31" name="TextBox 30"/>
            <p:cNvSpPr txBox="1"/>
            <p:nvPr/>
          </p:nvSpPr>
          <p:spPr>
            <a:xfrm>
              <a:off x="4010502" y="4557491"/>
              <a:ext cx="2351313"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32" name="Straight Arrow Connector 31"/>
            <p:cNvCxnSpPr/>
            <p:nvPr/>
          </p:nvCxnSpPr>
          <p:spPr>
            <a:xfrm>
              <a:off x="3739082" y="4978401"/>
              <a:ext cx="2801257"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34" name="Group 33"/>
          <p:cNvGrpSpPr/>
          <p:nvPr/>
        </p:nvGrpSpPr>
        <p:grpSpPr>
          <a:xfrm>
            <a:off x="0" y="4513953"/>
            <a:ext cx="12192000" cy="697650"/>
            <a:chOff x="0" y="4557491"/>
            <a:chExt cx="12192000" cy="697650"/>
          </a:xfrm>
        </p:grpSpPr>
        <p:sp>
          <p:nvSpPr>
            <p:cNvPr id="35" name="TextBox 34"/>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Fe</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3</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3CO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2Fe</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3CO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36" name="TextBox 35"/>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37" name="Straight Arrow Connector 36"/>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39" name="Group 38"/>
          <p:cNvGrpSpPr/>
          <p:nvPr/>
        </p:nvGrpSpPr>
        <p:grpSpPr>
          <a:xfrm>
            <a:off x="5602514" y="5109045"/>
            <a:ext cx="6589486" cy="697650"/>
            <a:chOff x="0" y="4557491"/>
            <a:chExt cx="12192000" cy="697650"/>
          </a:xfrm>
        </p:grpSpPr>
        <p:sp>
          <p:nvSpPr>
            <p:cNvPr id="40" name="TextBox 39"/>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CaO</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SiO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CaSiO</a:t>
              </a:r>
              <a:r>
                <a:rPr lang="en-US" sz="2800" baseline="-25000" dirty="0" err="1" smtClean="0">
                  <a:solidFill>
                    <a:srgbClr val="0000FF"/>
                  </a:solidFill>
                  <a:latin typeface="Times New Roman" pitchFamily="18" charset="0"/>
                  <a:cs typeface="Times New Roman" pitchFamily="18" charset="0"/>
                </a:rPr>
                <a:t>3</a:t>
              </a:r>
              <a:endParaRPr lang="en-US" sz="2800" baseline="-25000" dirty="0" smtClean="0">
                <a:solidFill>
                  <a:srgbClr val="0000FF"/>
                </a:solidFill>
                <a:latin typeface="Times New Roman" pitchFamily="18" charset="0"/>
                <a:cs typeface="Times New Roman" pitchFamily="18" charset="0"/>
              </a:endParaRPr>
            </a:p>
          </p:txBody>
        </p:sp>
        <p:sp>
          <p:nvSpPr>
            <p:cNvPr id="41" name="TextBox 40"/>
            <p:cNvSpPr txBox="1"/>
            <p:nvPr/>
          </p:nvSpPr>
          <p:spPr>
            <a:xfrm>
              <a:off x="5218936" y="4557491"/>
              <a:ext cx="2351313"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45" name="Straight Arrow Connector 44"/>
            <p:cNvCxnSpPr/>
            <p:nvPr/>
          </p:nvCxnSpPr>
          <p:spPr>
            <a:xfrm>
              <a:off x="5081787" y="4978401"/>
              <a:ext cx="2801257"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sp>
        <p:nvSpPr>
          <p:cNvPr id="47" name="TextBox 46"/>
          <p:cNvSpPr txBox="1"/>
          <p:nvPr/>
        </p:nvSpPr>
        <p:spPr>
          <a:xfrm>
            <a:off x="0" y="5659907"/>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b. </a:t>
            </a:r>
            <a:r>
              <a:rPr lang="en-US" sz="2800" b="1" dirty="0" err="1" smtClean="0">
                <a:solidFill>
                  <a:srgbClr val="0000FF"/>
                </a:solidFill>
                <a:latin typeface="Times New Roman" pitchFamily="18" charset="0"/>
                <a:cs typeface="Times New Roman" pitchFamily="18" charset="0"/>
              </a:rPr>
              <a:t>Sản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xuất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thép</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upRigh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trips(upRight)">
                                      <p:cBhvr>
                                        <p:cTn id="17" dur="1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strips(upRight)">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3"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trips(upRight)">
                                      <p:cBhvr>
                                        <p:cTn id="27" dur="10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000" fill="hold"/>
                                        <p:tgtEl>
                                          <p:spTgt spid="24"/>
                                        </p:tgtEl>
                                        <p:attrNameLst>
                                          <p:attrName>ppt_w</p:attrName>
                                        </p:attrNameLst>
                                      </p:cBhvr>
                                      <p:tavLst>
                                        <p:tav tm="0">
                                          <p:val>
                                            <p:fltVal val="0"/>
                                          </p:val>
                                        </p:tav>
                                        <p:tav tm="100000">
                                          <p:val>
                                            <p:strVal val="#ppt_w"/>
                                          </p:val>
                                        </p:tav>
                                      </p:tavLst>
                                    </p:anim>
                                    <p:anim calcmode="lin" valueType="num">
                                      <p:cBhvr>
                                        <p:cTn id="33" dur="10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1000" fill="hold"/>
                                        <p:tgtEl>
                                          <p:spTgt spid="29"/>
                                        </p:tgtEl>
                                        <p:attrNameLst>
                                          <p:attrName>ppt_w</p:attrName>
                                        </p:attrNameLst>
                                      </p:cBhvr>
                                      <p:tavLst>
                                        <p:tav tm="0">
                                          <p:val>
                                            <p:fltVal val="0"/>
                                          </p:val>
                                        </p:tav>
                                        <p:tav tm="100000">
                                          <p:val>
                                            <p:strVal val="#ppt_w"/>
                                          </p:val>
                                        </p:tav>
                                      </p:tavLst>
                                    </p:anim>
                                    <p:anim calcmode="lin" valueType="num">
                                      <p:cBhvr>
                                        <p:cTn id="39" dur="10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8" presetClass="entr" presetSubtype="3"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strips(upRight)">
                                      <p:cBhvr>
                                        <p:cTn id="44" dur="10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1000" fill="hold"/>
                                        <p:tgtEl>
                                          <p:spTgt spid="34"/>
                                        </p:tgtEl>
                                        <p:attrNameLst>
                                          <p:attrName>ppt_w</p:attrName>
                                        </p:attrNameLst>
                                      </p:cBhvr>
                                      <p:tavLst>
                                        <p:tav tm="0">
                                          <p:val>
                                            <p:fltVal val="0"/>
                                          </p:val>
                                        </p:tav>
                                        <p:tav tm="100000">
                                          <p:val>
                                            <p:strVal val="#ppt_w"/>
                                          </p:val>
                                        </p:tav>
                                      </p:tavLst>
                                    </p:anim>
                                    <p:anim calcmode="lin" valueType="num">
                                      <p:cBhvr>
                                        <p:cTn id="50" dur="10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8" presetClass="entr" presetSubtype="3"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strips(upRight)">
                                      <p:cBhvr>
                                        <p:cTn id="55" dur="10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1000" fill="hold"/>
                                        <p:tgtEl>
                                          <p:spTgt spid="39"/>
                                        </p:tgtEl>
                                        <p:attrNameLst>
                                          <p:attrName>ppt_w</p:attrName>
                                        </p:attrNameLst>
                                      </p:cBhvr>
                                      <p:tavLst>
                                        <p:tav tm="0">
                                          <p:val>
                                            <p:fltVal val="0"/>
                                          </p:val>
                                        </p:tav>
                                        <p:tav tm="100000">
                                          <p:val>
                                            <p:strVal val="#ppt_w"/>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8" presetClass="entr" presetSubtype="3" fill="hold" nodeType="click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strips(upRight)">
                                      <p:cBhvr>
                                        <p:cTn id="66"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034868"/>
            <a:ext cx="12192000" cy="769441"/>
          </a:xfrm>
          <a:prstGeom prst="rect">
            <a:avLst/>
          </a:prstGeom>
          <a:noFill/>
        </p:spPr>
        <p:txBody>
          <a:bodyPr wrap="square" rtlCol="0">
            <a:spAutoFit/>
          </a:bodyPr>
          <a:lstStyle/>
          <a:p>
            <a:pPr algn="ctr"/>
            <a:r>
              <a:rPr lang="en-US" sz="4400" b="1" dirty="0" err="1" smtClean="0">
                <a:solidFill>
                  <a:srgbClr val="0000FF"/>
                </a:solidFill>
                <a:latin typeface="Times New Roman" pitchFamily="18" charset="0"/>
                <a:cs typeface="Times New Roman" pitchFamily="18" charset="0"/>
              </a:rPr>
              <a:t>PHẦN</a:t>
            </a:r>
            <a:r>
              <a:rPr lang="en-US" sz="4400" b="1" dirty="0" smtClean="0">
                <a:solidFill>
                  <a:srgbClr val="0000FF"/>
                </a:solidFill>
                <a:latin typeface="Times New Roman" pitchFamily="18" charset="0"/>
                <a:cs typeface="Times New Roman" pitchFamily="18" charset="0"/>
              </a:rPr>
              <a:t> 2: </a:t>
            </a:r>
            <a:r>
              <a:rPr lang="en-US" sz="4400" b="1" dirty="0" err="1" smtClean="0">
                <a:solidFill>
                  <a:srgbClr val="0000FF"/>
                </a:solidFill>
                <a:latin typeface="Times New Roman" pitchFamily="18" charset="0"/>
                <a:cs typeface="Times New Roman" pitchFamily="18" charset="0"/>
              </a:rPr>
              <a:t>CHẤT</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VÀ</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SỰ</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BIẾN</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ĐỔI</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CỦA</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CHẤT</a:t>
            </a:r>
            <a:endParaRPr lang="en-US" sz="4800" b="1" dirty="0">
              <a:solidFill>
                <a:srgbClr val="0000FF"/>
              </a:solidFill>
              <a:latin typeface="Times New Roman" pitchFamily="18" charset="0"/>
              <a:cs typeface="Times New Roman" pitchFamily="18" charset="0"/>
            </a:endParaRPr>
          </a:p>
        </p:txBody>
      </p:sp>
      <p:sp>
        <p:nvSpPr>
          <p:cNvPr id="3" name="TextBox 2"/>
          <p:cNvSpPr txBox="1"/>
          <p:nvPr/>
        </p:nvSpPr>
        <p:spPr>
          <a:xfrm>
            <a:off x="0" y="3029095"/>
            <a:ext cx="12192000" cy="707886"/>
          </a:xfrm>
          <a:prstGeom prst="rect">
            <a:avLst/>
          </a:prstGeom>
          <a:noFill/>
        </p:spPr>
        <p:txBody>
          <a:bodyPr wrap="square" rtlCol="0">
            <a:spAutoFit/>
          </a:bodyPr>
          <a:lstStyle/>
          <a:p>
            <a:pPr algn="ctr"/>
            <a:r>
              <a:rPr lang="en-US" sz="4000" b="1" dirty="0" err="1" smtClean="0">
                <a:solidFill>
                  <a:srgbClr val="0000FF"/>
                </a:solidFill>
                <a:latin typeface="Times New Roman" pitchFamily="18" charset="0"/>
                <a:cs typeface="Times New Roman" pitchFamily="18" charset="0"/>
              </a:rPr>
              <a:t>CHỦ</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ĐỀ</a:t>
            </a:r>
            <a:r>
              <a:rPr lang="en-US" sz="4000" b="1" dirty="0" smtClean="0">
                <a:solidFill>
                  <a:srgbClr val="0000FF"/>
                </a:solidFill>
                <a:latin typeface="Times New Roman" pitchFamily="18" charset="0"/>
                <a:cs typeface="Times New Roman" pitchFamily="18" charset="0"/>
              </a:rPr>
              <a:t> 6: KIM </a:t>
            </a:r>
            <a:r>
              <a:rPr lang="en-US" sz="4000" b="1" dirty="0" err="1" smtClean="0">
                <a:solidFill>
                  <a:srgbClr val="0000FF"/>
                </a:solidFill>
                <a:latin typeface="Times New Roman" pitchFamily="18" charset="0"/>
                <a:cs typeface="Times New Roman" pitchFamily="18" charset="0"/>
              </a:rPr>
              <a:t>LOẠI</a:t>
            </a:r>
            <a:endParaRPr lang="en-US" sz="4400" b="1" dirty="0">
              <a:solidFill>
                <a:srgbClr val="0000FF"/>
              </a:solidFill>
              <a:latin typeface="Times New Roman" pitchFamily="18" charset="0"/>
              <a:cs typeface="Times New Roman" pitchFamily="18" charset="0"/>
            </a:endParaRPr>
          </a:p>
        </p:txBody>
      </p:sp>
      <p:sp>
        <p:nvSpPr>
          <p:cNvPr id="5" name="TextBox 4"/>
          <p:cNvSpPr txBox="1"/>
          <p:nvPr/>
        </p:nvSpPr>
        <p:spPr>
          <a:xfrm>
            <a:off x="0" y="3979782"/>
            <a:ext cx="12192000" cy="646331"/>
          </a:xfrm>
          <a:prstGeom prst="rect">
            <a:avLst/>
          </a:prstGeom>
          <a:noFill/>
        </p:spPr>
        <p:txBody>
          <a:bodyPr wrap="square" rtlCol="0">
            <a:spAutoFit/>
          </a:bodyPr>
          <a:lstStyle/>
          <a:p>
            <a:pPr algn="ctr"/>
            <a:r>
              <a:rPr lang="en-US" sz="3600" b="1" dirty="0" err="1" smtClean="0">
                <a:solidFill>
                  <a:srgbClr val="0000FF"/>
                </a:solidFill>
                <a:latin typeface="Times New Roman" pitchFamily="18" charset="0"/>
                <a:cs typeface="Times New Roman" pitchFamily="18" charset="0"/>
              </a:rPr>
              <a:t>BÀI</a:t>
            </a:r>
            <a:r>
              <a:rPr lang="en-US" sz="3600" b="1" dirty="0" smtClean="0">
                <a:solidFill>
                  <a:srgbClr val="0000FF"/>
                </a:solidFill>
                <a:latin typeface="Times New Roman" pitchFamily="18" charset="0"/>
                <a:cs typeface="Times New Roman" pitchFamily="18" charset="0"/>
              </a:rPr>
              <a:t> 17: </a:t>
            </a:r>
            <a:r>
              <a:rPr lang="en-US" sz="3600" b="1" dirty="0" err="1" smtClean="0">
                <a:solidFill>
                  <a:srgbClr val="0000FF"/>
                </a:solidFill>
                <a:latin typeface="Times New Roman" pitchFamily="18" charset="0"/>
                <a:cs typeface="Times New Roman" pitchFamily="18" charset="0"/>
              </a:rPr>
              <a:t>TÁCH</a:t>
            </a:r>
            <a:r>
              <a:rPr lang="en-US" sz="3600" b="1" dirty="0" smtClean="0">
                <a:solidFill>
                  <a:srgbClr val="0000FF"/>
                </a:solidFill>
                <a:latin typeface="Times New Roman" pitchFamily="18" charset="0"/>
                <a:cs typeface="Times New Roman" pitchFamily="18" charset="0"/>
              </a:rPr>
              <a:t> KIM </a:t>
            </a:r>
            <a:r>
              <a:rPr lang="en-US" sz="3600" b="1" dirty="0" err="1" smtClean="0">
                <a:solidFill>
                  <a:srgbClr val="0000FF"/>
                </a:solidFill>
                <a:latin typeface="Times New Roman" pitchFamily="18" charset="0"/>
                <a:cs typeface="Times New Roman" pitchFamily="18" charset="0"/>
              </a:rPr>
              <a:t>LOẠI</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SỬ</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DỤNG</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HỢP</a:t>
            </a:r>
            <a:r>
              <a:rPr lang="en-US" sz="3600" b="1" dirty="0" smtClean="0">
                <a:solidFill>
                  <a:srgbClr val="0000FF"/>
                </a:solidFill>
                <a:latin typeface="Times New Roman" pitchFamily="18" charset="0"/>
                <a:cs typeface="Times New Roman" pitchFamily="18" charset="0"/>
              </a:rPr>
              <a:t> KIM</a:t>
            </a:r>
            <a:endParaRPr lang="en-US" sz="40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TextBox 41"/>
          <p:cNvSpPr txBox="1"/>
          <p:nvPr/>
        </p:nvSpPr>
        <p:spPr>
          <a:xfrm>
            <a:off x="0" y="820051"/>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47" name="TextBox 46"/>
          <p:cNvSpPr txBox="1"/>
          <p:nvPr/>
        </p:nvSpPr>
        <p:spPr>
          <a:xfrm>
            <a:off x="0" y="1247565"/>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b. </a:t>
            </a:r>
            <a:r>
              <a:rPr lang="en-US" sz="2800" b="1" dirty="0" err="1" smtClean="0">
                <a:solidFill>
                  <a:srgbClr val="0000FF"/>
                </a:solidFill>
                <a:latin typeface="Times New Roman" pitchFamily="18" charset="0"/>
                <a:cs typeface="Times New Roman" pitchFamily="18" charset="0"/>
              </a:rPr>
              <a:t>Sản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xuất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thép</a:t>
            </a:r>
            <a:endParaRPr lang="en-US" sz="2800" b="1" dirty="0" smtClean="0">
              <a:solidFill>
                <a:srgbClr val="0000FF"/>
              </a:solidFill>
              <a:latin typeface="Times New Roman" pitchFamily="18" charset="0"/>
              <a:cs typeface="Times New Roman" pitchFamily="18" charset="0"/>
            </a:endParaRPr>
          </a:p>
        </p:txBody>
      </p:sp>
      <p:sp>
        <p:nvSpPr>
          <p:cNvPr id="39" name="TextBox 38"/>
          <p:cNvSpPr txBox="1"/>
          <p:nvPr/>
        </p:nvSpPr>
        <p:spPr>
          <a:xfrm>
            <a:off x="0" y="1675736"/>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gang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khí</a:t>
            </a:r>
            <a:r>
              <a:rPr lang="en-US" sz="2800" dirty="0" smtClean="0">
                <a:solidFill>
                  <a:srgbClr val="0000FF"/>
                </a:solidFill>
                <a:latin typeface="Times New Roman" pitchFamily="18" charset="0"/>
                <a:cs typeface="Times New Roman" pitchFamily="18" charset="0"/>
              </a:rPr>
              <a:t> oxygen.</a:t>
            </a:r>
          </a:p>
        </p:txBody>
      </p:sp>
      <p:sp>
        <p:nvSpPr>
          <p:cNvPr id="43" name="TextBox 42"/>
          <p:cNvSpPr txBox="1"/>
          <p:nvPr/>
        </p:nvSpPr>
        <p:spPr>
          <a:xfrm>
            <a:off x="0" y="2118422"/>
            <a:ext cx="12192000" cy="954107"/>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Quá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sản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xuất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giảm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lượng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(C, </a:t>
            </a:r>
            <a:r>
              <a:rPr lang="en-US" sz="2800" dirty="0" err="1" smtClean="0">
                <a:solidFill>
                  <a:srgbClr val="0000FF"/>
                </a:solidFill>
                <a:latin typeface="Times New Roman" pitchFamily="18" charset="0"/>
                <a:cs typeface="Times New Roman" pitchFamily="18" charset="0"/>
              </a:rPr>
              <a:t>Mn</a:t>
            </a:r>
            <a:r>
              <a:rPr lang="en-US" sz="2800" dirty="0" smtClean="0">
                <a:solidFill>
                  <a:srgbClr val="0000FF"/>
                </a:solidFill>
                <a:latin typeface="Times New Roman" pitchFamily="18" charset="0"/>
                <a:cs typeface="Times New Roman" pitchFamily="18" charset="0"/>
              </a:rPr>
              <a:t>, Si,…)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gang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hoặc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hỗn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gồm</a:t>
            </a:r>
            <a:r>
              <a:rPr lang="en-US" sz="2800" dirty="0" smtClean="0">
                <a:solidFill>
                  <a:srgbClr val="0000FF"/>
                </a:solidFill>
                <a:latin typeface="Times New Roman" pitchFamily="18" charset="0"/>
                <a:cs typeface="Times New Roman" pitchFamily="18" charset="0"/>
              </a:rPr>
              <a:t> gang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liệu</a:t>
            </a:r>
            <a:r>
              <a:rPr lang="en-US" sz="2800" dirty="0" smtClean="0">
                <a:solidFill>
                  <a:srgbClr val="0000FF"/>
                </a:solidFill>
                <a:latin typeface="Times New Roman" pitchFamily="18" charset="0"/>
                <a:cs typeface="Times New Roman" pitchFamily="18" charset="0"/>
              </a:rPr>
              <a:t>.</a:t>
            </a:r>
          </a:p>
        </p:txBody>
      </p:sp>
      <p:grpSp>
        <p:nvGrpSpPr>
          <p:cNvPr id="44" name="Group 43"/>
          <p:cNvGrpSpPr/>
          <p:nvPr/>
        </p:nvGrpSpPr>
        <p:grpSpPr>
          <a:xfrm>
            <a:off x="2423806" y="2960934"/>
            <a:ext cx="6589486" cy="697650"/>
            <a:chOff x="0" y="4557491"/>
            <a:chExt cx="12192000" cy="697650"/>
          </a:xfrm>
        </p:grpSpPr>
        <p:sp>
          <p:nvSpPr>
            <p:cNvPr id="48" name="TextBox 47"/>
            <p:cNvSpPr txBox="1"/>
            <p:nvPr/>
          </p:nvSpPr>
          <p:spPr>
            <a:xfrm>
              <a:off x="0" y="4673596"/>
              <a:ext cx="12192000" cy="523220"/>
            </a:xfrm>
            <a:prstGeom prst="rect">
              <a:avLst/>
            </a:prstGeom>
            <a:noFill/>
          </p:spPr>
          <p:txBody>
            <a:bodyPr wrap="square" rtlCol="0">
              <a:spAutoFit/>
            </a:bodyPr>
            <a:lstStyle/>
            <a:p>
              <a:pPr lvl="1"/>
              <a:r>
                <a:rPr lang="en-US" sz="2800" dirty="0" smtClean="0">
                  <a:solidFill>
                    <a:srgbClr val="0000FF"/>
                  </a:solidFill>
                  <a:latin typeface="Times New Roman" pitchFamily="18" charset="0"/>
                  <a:cs typeface="Times New Roman" pitchFamily="18" charset="0"/>
                </a:rPr>
                <a:t>C + </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CO</a:t>
              </a:r>
              <a:r>
                <a:rPr lang="en-US" sz="2800" baseline="-25000" dirty="0" smtClean="0">
                  <a:solidFill>
                    <a:srgbClr val="0000FF"/>
                  </a:solidFill>
                  <a:latin typeface="Times New Roman" pitchFamily="18" charset="0"/>
                  <a:cs typeface="Times New Roman" pitchFamily="18" charset="0"/>
                </a:rPr>
                <a:t>2</a:t>
              </a:r>
            </a:p>
          </p:txBody>
        </p:sp>
        <p:sp>
          <p:nvSpPr>
            <p:cNvPr id="49" name="TextBox 48"/>
            <p:cNvSpPr txBox="1"/>
            <p:nvPr/>
          </p:nvSpPr>
          <p:spPr>
            <a:xfrm>
              <a:off x="3178025" y="4557491"/>
              <a:ext cx="2351313"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50" name="Straight Arrow Connector 49"/>
            <p:cNvCxnSpPr/>
            <p:nvPr/>
          </p:nvCxnSpPr>
          <p:spPr>
            <a:xfrm>
              <a:off x="3040876" y="4978401"/>
              <a:ext cx="2801257"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52" name="Group 51"/>
          <p:cNvGrpSpPr/>
          <p:nvPr/>
        </p:nvGrpSpPr>
        <p:grpSpPr>
          <a:xfrm>
            <a:off x="2452843" y="3541502"/>
            <a:ext cx="6589486" cy="697650"/>
            <a:chOff x="0" y="4557491"/>
            <a:chExt cx="12192000" cy="697650"/>
          </a:xfrm>
        </p:grpSpPr>
        <p:sp>
          <p:nvSpPr>
            <p:cNvPr id="53" name="TextBox 52"/>
            <p:cNvSpPr txBox="1"/>
            <p:nvPr/>
          </p:nvSpPr>
          <p:spPr>
            <a:xfrm>
              <a:off x="0" y="4673596"/>
              <a:ext cx="12192000" cy="523220"/>
            </a:xfrm>
            <a:prstGeom prst="rect">
              <a:avLst/>
            </a:prstGeom>
            <a:noFill/>
          </p:spPr>
          <p:txBody>
            <a:bodyPr wrap="square" rtlCol="0">
              <a:spAutoFit/>
            </a:bodyPr>
            <a:lstStyle/>
            <a:p>
              <a:pPr lvl="1"/>
              <a:r>
                <a:rPr lang="en-US" sz="2800" dirty="0" smtClean="0">
                  <a:solidFill>
                    <a:srgbClr val="0000FF"/>
                  </a:solidFill>
                  <a:latin typeface="Times New Roman" pitchFamily="18" charset="0"/>
                  <a:cs typeface="Times New Roman" pitchFamily="18" charset="0"/>
                </a:rPr>
                <a:t>Si + </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SiO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54" name="TextBox 53"/>
            <p:cNvSpPr txBox="1"/>
            <p:nvPr/>
          </p:nvSpPr>
          <p:spPr>
            <a:xfrm>
              <a:off x="3178025" y="4557491"/>
              <a:ext cx="2351313"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55" name="Straight Arrow Connector 54"/>
            <p:cNvCxnSpPr/>
            <p:nvPr/>
          </p:nvCxnSpPr>
          <p:spPr>
            <a:xfrm>
              <a:off x="3040876" y="4978401"/>
              <a:ext cx="2801257"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pic>
        <p:nvPicPr>
          <p:cNvPr id="7170" name="Picture 2"/>
          <p:cNvPicPr>
            <a:picLocks noChangeAspect="1" noChangeArrowheads="1"/>
          </p:cNvPicPr>
          <p:nvPr/>
        </p:nvPicPr>
        <p:blipFill>
          <a:blip r:embed="rId2"/>
          <a:srcRect/>
          <a:stretch>
            <a:fillRect/>
          </a:stretch>
        </p:blipFill>
        <p:spPr bwMode="auto">
          <a:xfrm>
            <a:off x="1899239" y="2438400"/>
            <a:ext cx="8197036" cy="4419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trips(upRight)">
                                      <p:cBhvr>
                                        <p:cTn id="7" dur="10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strips(upRight)">
                                      <p:cBhvr>
                                        <p:cTn id="12" dur="10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1000" fill="hold"/>
                                        <p:tgtEl>
                                          <p:spTgt spid="44"/>
                                        </p:tgtEl>
                                        <p:attrNameLst>
                                          <p:attrName>ppt_w</p:attrName>
                                        </p:attrNameLst>
                                      </p:cBhvr>
                                      <p:tavLst>
                                        <p:tav tm="0">
                                          <p:val>
                                            <p:fltVal val="0"/>
                                          </p:val>
                                        </p:tav>
                                        <p:tav tm="100000">
                                          <p:val>
                                            <p:strVal val="#ppt_w"/>
                                          </p:val>
                                        </p:tav>
                                      </p:tavLst>
                                    </p:anim>
                                    <p:anim calcmode="lin" valueType="num">
                                      <p:cBhvr>
                                        <p:cTn id="18" dur="10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1000" fill="hold"/>
                                        <p:tgtEl>
                                          <p:spTgt spid="52"/>
                                        </p:tgtEl>
                                        <p:attrNameLst>
                                          <p:attrName>ppt_w</p:attrName>
                                        </p:attrNameLst>
                                      </p:cBhvr>
                                      <p:tavLst>
                                        <p:tav tm="0">
                                          <p:val>
                                            <p:fltVal val="0"/>
                                          </p:val>
                                        </p:tav>
                                        <p:tav tm="100000">
                                          <p:val>
                                            <p:strVal val="#ppt_w"/>
                                          </p:val>
                                        </p:tav>
                                      </p:tavLst>
                                    </p:anim>
                                    <p:anim calcmode="lin" valueType="num">
                                      <p:cBhvr>
                                        <p:cTn id="24" dur="1000" fill="hold"/>
                                        <p:tgtEl>
                                          <p:spTgt spid="52"/>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7170"/>
                                        </p:tgtEl>
                                        <p:attrNameLst>
                                          <p:attrName>style.visibility</p:attrName>
                                        </p:attrNameLst>
                                      </p:cBhvr>
                                      <p:to>
                                        <p:strVal val="visible"/>
                                      </p:to>
                                    </p:set>
                                    <p:anim calcmode="lin" valueType="num">
                                      <p:cBhvr>
                                        <p:cTn id="29" dur="1000" fill="hold"/>
                                        <p:tgtEl>
                                          <p:spTgt spid="7170"/>
                                        </p:tgtEl>
                                        <p:attrNameLst>
                                          <p:attrName>ppt_w</p:attrName>
                                        </p:attrNameLst>
                                      </p:cBhvr>
                                      <p:tavLst>
                                        <p:tav tm="0">
                                          <p:val>
                                            <p:fltVal val="0"/>
                                          </p:val>
                                        </p:tav>
                                        <p:tav tm="100000">
                                          <p:val>
                                            <p:strVal val="#ppt_w"/>
                                          </p:val>
                                        </p:tav>
                                      </p:tavLst>
                                    </p:anim>
                                    <p:anim calcmode="lin" valueType="num">
                                      <p:cBhvr>
                                        <p:cTn id="30" dur="1000" fill="hold"/>
                                        <p:tgtEl>
                                          <p:spTgt spid="7170"/>
                                        </p:tgtEl>
                                        <p:attrNameLst>
                                          <p:attrName>ppt_h</p:attrName>
                                        </p:attrNameLst>
                                      </p:cBhvr>
                                      <p:tavLst>
                                        <p:tav tm="0">
                                          <p:val>
                                            <p:fltVal val="0"/>
                                          </p:val>
                                        </p:tav>
                                        <p:tav tm="100000">
                                          <p:val>
                                            <p:strVal val="#ppt_h"/>
                                          </p:val>
                                        </p:tav>
                                      </p:tavLst>
                                    </p:anim>
                                    <p:animEffect transition="in" filter="fade">
                                      <p:cBhvr>
                                        <p:cTn id="31"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631543" y="1473200"/>
            <a:ext cx="6560457" cy="4031873"/>
          </a:xfrm>
          <a:prstGeom prst="rect">
            <a:avLst/>
          </a:prstGeom>
        </p:spPr>
        <p:txBody>
          <a:bodyPr wrap="square">
            <a:spAutoFit/>
          </a:bodyPr>
          <a:lstStyle/>
          <a:p>
            <a:pPr algn="just">
              <a:buFontTx/>
              <a:buChar char="-"/>
            </a:pPr>
            <a:r>
              <a:rPr lang="vi-VN" sz="3200" dirty="0" smtClean="0">
                <a:solidFill>
                  <a:srgbClr val="FF00FF"/>
                </a:solidFill>
                <a:latin typeface="Times New Roman" pitchFamily="18" charset="0"/>
                <a:cs typeface="Times New Roman" pitchFamily="18" charset="0"/>
              </a:rPr>
              <a:t>Phản ứng đóng vai trò tạo ra khí CO</a:t>
            </a:r>
            <a:r>
              <a:rPr lang="vi-VN" sz="3200" baseline="-25000" dirty="0" smtClean="0">
                <a:solidFill>
                  <a:srgbClr val="FF00FF"/>
                </a:solidFill>
                <a:latin typeface="Times New Roman" pitchFamily="18" charset="0"/>
                <a:cs typeface="Times New Roman" pitchFamily="18" charset="0"/>
              </a:rPr>
              <a:t>2</a:t>
            </a:r>
            <a:r>
              <a:rPr lang="vi-VN" sz="3200" dirty="0" smtClean="0">
                <a:solidFill>
                  <a:srgbClr val="FF00FF"/>
                </a:solidFill>
                <a:latin typeface="Times New Roman" pitchFamily="18" charset="0"/>
                <a:cs typeface="Times New Roman" pitchFamily="18" charset="0"/>
              </a:rPr>
              <a:t> để làm nguyên liệu cho phản ứng tạo CO</a:t>
            </a:r>
            <a:r>
              <a:rPr lang="en-US" sz="3200" dirty="0" smtClean="0">
                <a:solidFill>
                  <a:srgbClr val="FF00FF"/>
                </a:solidFill>
                <a:latin typeface="Times New Roman" pitchFamily="18" charset="0"/>
                <a:cs typeface="Times New Roman" pitchFamily="18" charset="0"/>
              </a:rPr>
              <a:t>. </a:t>
            </a:r>
          </a:p>
          <a:p>
            <a:pPr algn="just">
              <a:buFontTx/>
              <a:buChar char="-"/>
            </a:pP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Loại</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bỏ</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bớt</a:t>
            </a:r>
            <a:r>
              <a:rPr lang="en-US" sz="3200" dirty="0" smtClean="0">
                <a:solidFill>
                  <a:srgbClr val="FF00FF"/>
                </a:solidFill>
                <a:latin typeface="Times New Roman" pitchFamily="18" charset="0"/>
                <a:cs typeface="Times New Roman" pitchFamily="18" charset="0"/>
              </a:rPr>
              <a:t> C </a:t>
            </a:r>
            <a:r>
              <a:rPr lang="en-US" sz="3200" dirty="0" err="1" smtClean="0">
                <a:solidFill>
                  <a:srgbClr val="FF00FF"/>
                </a:solidFill>
                <a:latin typeface="Times New Roman" pitchFamily="18" charset="0"/>
                <a:cs typeface="Times New Roman" pitchFamily="18" charset="0"/>
              </a:rPr>
              <a:t>trong</a:t>
            </a:r>
            <a:r>
              <a:rPr lang="en-US" sz="3200" dirty="0" smtClean="0">
                <a:solidFill>
                  <a:srgbClr val="FF00FF"/>
                </a:solidFill>
                <a:latin typeface="Times New Roman" pitchFamily="18" charset="0"/>
                <a:cs typeface="Times New Roman" pitchFamily="18" charset="0"/>
              </a:rPr>
              <a:t> gang </a:t>
            </a:r>
            <a:r>
              <a:rPr lang="en-US" sz="3200" dirty="0" err="1" smtClean="0">
                <a:solidFill>
                  <a:srgbClr val="FF00FF"/>
                </a:solidFill>
                <a:latin typeface="Times New Roman" pitchFamily="18" charset="0"/>
                <a:cs typeface="Times New Roman" pitchFamily="18" charset="0"/>
              </a:rPr>
              <a:t>hoặc</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thép</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phế</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liệu</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bằng</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cách</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tạo</a:t>
            </a:r>
            <a:r>
              <a:rPr lang="en-US" sz="3200" dirty="0" smtClean="0">
                <a:solidFill>
                  <a:srgbClr val="FF00FF"/>
                </a:solidFill>
                <a:latin typeface="Times New Roman" pitchFamily="18" charset="0"/>
                <a:cs typeface="Times New Roman" pitchFamily="18" charset="0"/>
              </a:rPr>
              <a:t> CO</a:t>
            </a:r>
            <a:r>
              <a:rPr lang="en-US" sz="3200" baseline="-25000" dirty="0" smtClean="0">
                <a:solidFill>
                  <a:srgbClr val="FF00FF"/>
                </a:solidFill>
                <a:latin typeface="Times New Roman" pitchFamily="18" charset="0"/>
                <a:cs typeface="Times New Roman" pitchFamily="18" charset="0"/>
              </a:rPr>
              <a:t>2</a:t>
            </a:r>
            <a:r>
              <a:rPr lang="en-US" sz="3200" dirty="0" smtClean="0">
                <a:solidFill>
                  <a:srgbClr val="FF00FF"/>
                </a:solidFill>
                <a:latin typeface="Times New Roman" pitchFamily="18" charset="0"/>
                <a:cs typeface="Times New Roman" pitchFamily="18" charset="0"/>
              </a:rPr>
              <a:t> ở </a:t>
            </a:r>
            <a:r>
              <a:rPr lang="en-US" sz="3200" dirty="0" err="1" smtClean="0">
                <a:solidFill>
                  <a:srgbClr val="FF00FF"/>
                </a:solidFill>
                <a:latin typeface="Times New Roman" pitchFamily="18" charset="0"/>
                <a:cs typeface="Times New Roman" pitchFamily="18" charset="0"/>
              </a:rPr>
              <a:t>thể</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khí</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tự</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thoát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ra</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khỏi</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lò</a:t>
            </a:r>
            <a:r>
              <a:rPr lang="en-US" sz="3200" dirty="0" smtClean="0">
                <a:solidFill>
                  <a:srgbClr val="FF00FF"/>
                </a:solidFill>
                <a:latin typeface="Times New Roman" pitchFamily="18" charset="0"/>
                <a:cs typeface="Times New Roman" pitchFamily="18" charset="0"/>
              </a:rPr>
              <a:t>.</a:t>
            </a:r>
          </a:p>
          <a:p>
            <a:pPr algn="just">
              <a:buFontTx/>
              <a:buChar char="-"/>
            </a:pP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Cung</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cấp</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nhiệt</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cho</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các</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phản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ứng</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trong</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lò</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và</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làm</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nóng</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chảy</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nguyên</a:t>
            </a:r>
            <a:r>
              <a:rPr lang="en-US" sz="3200" dirty="0" smtClean="0">
                <a:solidFill>
                  <a:srgbClr val="FF00FF"/>
                </a:solidFill>
                <a:latin typeface="Times New Roman" pitchFamily="18" charset="0"/>
                <a:cs typeface="Times New Roman" pitchFamily="18" charset="0"/>
              </a:rPr>
              <a:t> </a:t>
            </a:r>
            <a:r>
              <a:rPr lang="en-US" sz="3200" dirty="0" err="1" smtClean="0">
                <a:solidFill>
                  <a:srgbClr val="FF00FF"/>
                </a:solidFill>
                <a:latin typeface="Times New Roman" pitchFamily="18" charset="0"/>
                <a:cs typeface="Times New Roman" pitchFamily="18" charset="0"/>
              </a:rPr>
              <a:t>liệu</a:t>
            </a:r>
            <a:endParaRPr lang="en-US" sz="3200" dirty="0">
              <a:solidFill>
                <a:srgbClr val="FF00FF"/>
              </a:solidFill>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srcRect/>
          <a:stretch>
            <a:fillRect/>
          </a:stretch>
        </p:blipFill>
        <p:spPr bwMode="auto">
          <a:xfrm>
            <a:off x="0" y="1640115"/>
            <a:ext cx="5513446" cy="3599543"/>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900" decel="100000" fill="hold"/>
                                        <p:tgtEl>
                                          <p:spTgt spid="614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631543" y="2082788"/>
            <a:ext cx="6560457" cy="3046988"/>
          </a:xfrm>
          <a:prstGeom prst="rect">
            <a:avLst/>
          </a:prstGeom>
        </p:spPr>
        <p:txBody>
          <a:bodyPr wrap="square">
            <a:spAutoFit/>
          </a:bodyPr>
          <a:lstStyle/>
          <a:p>
            <a:pPr algn="just">
              <a:buFontTx/>
              <a:buChar char="-"/>
            </a:pPr>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Times New Roman" pitchFamily="18" charset="0"/>
                <a:cs typeface="Times New Roman" pitchFamily="18" charset="0"/>
              </a:rPr>
              <a:t>Đồ dùng làm từ thép: khung cầu, bảng quảng cáo,…</a:t>
            </a:r>
            <a:endParaRPr lang="en-US" sz="3200" dirty="0" smtClean="0">
              <a:solidFill>
                <a:srgbClr val="FF00FF"/>
              </a:solidFill>
              <a:latin typeface="Times New Roman" pitchFamily="18" charset="0"/>
              <a:cs typeface="Times New Roman" pitchFamily="18" charset="0"/>
            </a:endParaRPr>
          </a:p>
          <a:p>
            <a:pPr algn="just">
              <a:buFontTx/>
              <a:buChar char="-"/>
            </a:pPr>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Times New Roman" pitchFamily="18" charset="0"/>
                <a:cs typeface="Times New Roman" pitchFamily="18" charset="0"/>
              </a:rPr>
              <a:t>Đồ dùng làm từ inox: xoong, dụng cụ trong y tế,…</a:t>
            </a:r>
            <a:endParaRPr lang="en-US" sz="3200" dirty="0" smtClean="0">
              <a:solidFill>
                <a:srgbClr val="FF00FF"/>
              </a:solidFill>
              <a:latin typeface="Times New Roman" pitchFamily="18" charset="0"/>
              <a:cs typeface="Times New Roman" pitchFamily="18" charset="0"/>
            </a:endParaRPr>
          </a:p>
          <a:p>
            <a:pPr algn="just">
              <a:buFontTx/>
              <a:buChar char="-"/>
            </a:pPr>
            <a:r>
              <a:rPr lang="en-US" sz="3200" dirty="0" smtClean="0">
                <a:solidFill>
                  <a:srgbClr val="FF00FF"/>
                </a:solidFill>
                <a:latin typeface="Times New Roman" pitchFamily="18" charset="0"/>
                <a:cs typeface="Times New Roman" pitchFamily="18" charset="0"/>
              </a:rPr>
              <a:t> </a:t>
            </a:r>
            <a:r>
              <a:rPr lang="vi-VN" sz="3200" dirty="0" smtClean="0">
                <a:solidFill>
                  <a:srgbClr val="FF00FF"/>
                </a:solidFill>
                <a:latin typeface="Times New Roman" pitchFamily="18" charset="0"/>
                <a:cs typeface="Times New Roman" pitchFamily="18" charset="0"/>
              </a:rPr>
              <a:t>Đồ dùng làm từ duralumin: vỏ máy bay, khung xe đạp,….</a:t>
            </a:r>
            <a:endParaRPr lang="en-US" sz="3200" dirty="0">
              <a:solidFill>
                <a:srgbClr val="FF00FF"/>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0" y="1602002"/>
            <a:ext cx="5518528" cy="3579586"/>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3040748" y="1712657"/>
            <a:ext cx="5944158" cy="3512457"/>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900" decel="100000" fill="hold"/>
                                        <p:tgtEl>
                                          <p:spTgt spid="819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19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xit" presetSubtype="0" fill="hold" nodeType="clickEffect">
                                  <p:stCondLst>
                                    <p:cond delay="0"/>
                                  </p:stCondLst>
                                  <p:childTnLst>
                                    <p:animEffect transition="out" filter="fade">
                                      <p:cBhvr>
                                        <p:cTn id="22" dur="1000"/>
                                        <p:tgtEl>
                                          <p:spTgt spid="8194"/>
                                        </p:tgtEl>
                                      </p:cBhvr>
                                    </p:animEffect>
                                    <p:anim calcmode="lin" valueType="num">
                                      <p:cBhvr>
                                        <p:cTn id="23" dur="1000"/>
                                        <p:tgtEl>
                                          <p:spTgt spid="8194"/>
                                        </p:tgtEl>
                                        <p:attrNameLst>
                                          <p:attrName>ppt_x</p:attrName>
                                        </p:attrNameLst>
                                      </p:cBhvr>
                                      <p:tavLst>
                                        <p:tav tm="0">
                                          <p:val>
                                            <p:strVal val="ppt_x"/>
                                          </p:val>
                                        </p:tav>
                                        <p:tav tm="100000">
                                          <p:val>
                                            <p:strVal val="ppt_x"/>
                                          </p:val>
                                        </p:tav>
                                      </p:tavLst>
                                    </p:anim>
                                    <p:anim calcmode="lin" valueType="num">
                                      <p:cBhvr>
                                        <p:cTn id="24" dur="100" decel="100000"/>
                                        <p:tgtEl>
                                          <p:spTgt spid="8194"/>
                                        </p:tgtEl>
                                        <p:attrNameLst>
                                          <p:attrName>ppt_y</p:attrName>
                                        </p:attrNameLst>
                                      </p:cBhvr>
                                      <p:tavLst>
                                        <p:tav tm="0">
                                          <p:val>
                                            <p:strVal val="ppt_y"/>
                                          </p:val>
                                        </p:tav>
                                        <p:tav tm="100000">
                                          <p:val>
                                            <p:strVal val="ppt_y-.03"/>
                                          </p:val>
                                        </p:tav>
                                      </p:tavLst>
                                    </p:anim>
                                    <p:anim calcmode="lin" valueType="num">
                                      <p:cBhvr>
                                        <p:cTn id="25" dur="900" accel="100000">
                                          <p:stCondLst>
                                            <p:cond delay="100"/>
                                          </p:stCondLst>
                                        </p:cTn>
                                        <p:tgtEl>
                                          <p:spTgt spid="8194"/>
                                        </p:tgtEl>
                                        <p:attrNameLst>
                                          <p:attrName>ppt_y</p:attrName>
                                        </p:attrNameLst>
                                      </p:cBhvr>
                                      <p:tavLst>
                                        <p:tav tm="0">
                                          <p:val>
                                            <p:strVal val="ppt_y"/>
                                          </p:val>
                                        </p:tav>
                                        <p:tav tm="100000">
                                          <p:val>
                                            <p:strVal val="ppt_y+1"/>
                                          </p:val>
                                        </p:tav>
                                      </p:tavLst>
                                    </p:anim>
                                    <p:set>
                                      <p:cBhvr>
                                        <p:cTn id="26" dur="1" fill="hold">
                                          <p:stCondLst>
                                            <p:cond delay="999"/>
                                          </p:stCondLst>
                                        </p:cTn>
                                        <p:tgtEl>
                                          <p:spTgt spid="8194"/>
                                        </p:tgtEl>
                                        <p:attrNameLst>
                                          <p:attrName>style.visibility</p:attrName>
                                        </p:attrNameLst>
                                      </p:cBhvr>
                                      <p:to>
                                        <p:strVal val="hidden"/>
                                      </p:to>
                                    </p:set>
                                  </p:childTnLst>
                                </p:cTn>
                              </p:par>
                              <p:par>
                                <p:cTn id="27" presetID="37" presetClass="exit" presetSubtype="0" fill="hold" grpId="1" nodeType="withEffect">
                                  <p:stCondLst>
                                    <p:cond delay="0"/>
                                  </p:stCondLst>
                                  <p:iterate type="lt">
                                    <p:tmPct val="0"/>
                                  </p:iterate>
                                  <p:childTnLst>
                                    <p:animEffect transition="out" filter="fade">
                                      <p:cBhvr>
                                        <p:cTn id="28" dur="1000"/>
                                        <p:tgtEl>
                                          <p:spTgt spid="6"/>
                                        </p:tgtEl>
                                      </p:cBhvr>
                                    </p:animEffect>
                                    <p:anim calcmode="lin" valueType="num">
                                      <p:cBhvr>
                                        <p:cTn id="29" dur="1000"/>
                                        <p:tgtEl>
                                          <p:spTgt spid="6"/>
                                        </p:tgtEl>
                                        <p:attrNameLst>
                                          <p:attrName>ppt_x</p:attrName>
                                        </p:attrNameLst>
                                      </p:cBhvr>
                                      <p:tavLst>
                                        <p:tav tm="0">
                                          <p:val>
                                            <p:strVal val="ppt_x"/>
                                          </p:val>
                                        </p:tav>
                                        <p:tav tm="100000">
                                          <p:val>
                                            <p:strVal val="ppt_x"/>
                                          </p:val>
                                        </p:tav>
                                      </p:tavLst>
                                    </p:anim>
                                    <p:anim calcmode="lin" valueType="num">
                                      <p:cBhvr>
                                        <p:cTn id="30" dur="100" decel="100000"/>
                                        <p:tgtEl>
                                          <p:spTgt spid="6"/>
                                        </p:tgtEl>
                                        <p:attrNameLst>
                                          <p:attrName>ppt_y</p:attrName>
                                        </p:attrNameLst>
                                      </p:cBhvr>
                                      <p:tavLst>
                                        <p:tav tm="0">
                                          <p:val>
                                            <p:strVal val="ppt_y"/>
                                          </p:val>
                                        </p:tav>
                                        <p:tav tm="100000">
                                          <p:val>
                                            <p:strVal val="ppt_y-.03"/>
                                          </p:val>
                                        </p:tav>
                                      </p:tavLst>
                                    </p:anim>
                                    <p:anim calcmode="lin" valueType="num">
                                      <p:cBhvr>
                                        <p:cTn id="31" dur="900" accel="100000">
                                          <p:stCondLst>
                                            <p:cond delay="100"/>
                                          </p:stCondLst>
                                        </p:cTn>
                                        <p:tgtEl>
                                          <p:spTgt spid="6"/>
                                        </p:tgtEl>
                                        <p:attrNameLst>
                                          <p:attrName>ppt_y</p:attrName>
                                        </p:attrNameLst>
                                      </p:cBhvr>
                                      <p:tavLst>
                                        <p:tav tm="0">
                                          <p:val>
                                            <p:strVal val="ppt_y"/>
                                          </p:val>
                                        </p:tav>
                                        <p:tav tm="100000">
                                          <p:val>
                                            <p:strVal val="ppt_y+1"/>
                                          </p:val>
                                        </p:tav>
                                      </p:tavLst>
                                    </p:anim>
                                    <p:set>
                                      <p:cBhvr>
                                        <p:cTn id="32" dur="1" fill="hold">
                                          <p:stCondLst>
                                            <p:cond delay="999"/>
                                          </p:stCondLst>
                                        </p:cTn>
                                        <p:tgtEl>
                                          <p:spTgt spid="6"/>
                                        </p:tgtEl>
                                        <p:attrNameLst>
                                          <p:attrName>style.visibility</p:attrName>
                                        </p:attrNameLst>
                                      </p:cBhvr>
                                      <p:to>
                                        <p:strVal val="hidden"/>
                                      </p:to>
                                    </p:set>
                                  </p:childTnLst>
                                </p:cTn>
                              </p:par>
                              <p:par>
                                <p:cTn id="33" presetID="49" presetClass="entr" presetSubtype="0" decel="100000" fill="hold" nodeType="withEffect">
                                  <p:stCondLst>
                                    <p:cond delay="0"/>
                                  </p:stCondLst>
                                  <p:childTnLst>
                                    <p:set>
                                      <p:cBhvr>
                                        <p:cTn id="34" dur="1" fill="hold">
                                          <p:stCondLst>
                                            <p:cond delay="0"/>
                                          </p:stCondLst>
                                        </p:cTn>
                                        <p:tgtEl>
                                          <p:spTgt spid="8195"/>
                                        </p:tgtEl>
                                        <p:attrNameLst>
                                          <p:attrName>style.visibility</p:attrName>
                                        </p:attrNameLst>
                                      </p:cBhvr>
                                      <p:to>
                                        <p:strVal val="visible"/>
                                      </p:to>
                                    </p:set>
                                    <p:anim calcmode="lin" valueType="num">
                                      <p:cBhvr>
                                        <p:cTn id="35" dur="1000" fill="hold"/>
                                        <p:tgtEl>
                                          <p:spTgt spid="8195"/>
                                        </p:tgtEl>
                                        <p:attrNameLst>
                                          <p:attrName>ppt_w</p:attrName>
                                        </p:attrNameLst>
                                      </p:cBhvr>
                                      <p:tavLst>
                                        <p:tav tm="0">
                                          <p:val>
                                            <p:fltVal val="0"/>
                                          </p:val>
                                        </p:tav>
                                        <p:tav tm="100000">
                                          <p:val>
                                            <p:strVal val="#ppt_w"/>
                                          </p:val>
                                        </p:tav>
                                      </p:tavLst>
                                    </p:anim>
                                    <p:anim calcmode="lin" valueType="num">
                                      <p:cBhvr>
                                        <p:cTn id="36" dur="1000" fill="hold"/>
                                        <p:tgtEl>
                                          <p:spTgt spid="8195"/>
                                        </p:tgtEl>
                                        <p:attrNameLst>
                                          <p:attrName>ppt_h</p:attrName>
                                        </p:attrNameLst>
                                      </p:cBhvr>
                                      <p:tavLst>
                                        <p:tav tm="0">
                                          <p:val>
                                            <p:fltVal val="0"/>
                                          </p:val>
                                        </p:tav>
                                        <p:tav tm="100000">
                                          <p:val>
                                            <p:strVal val="#ppt_h"/>
                                          </p:val>
                                        </p:tav>
                                      </p:tavLst>
                                    </p:anim>
                                    <p:anim calcmode="lin" valueType="num">
                                      <p:cBhvr>
                                        <p:cTn id="37" dur="1000" fill="hold"/>
                                        <p:tgtEl>
                                          <p:spTgt spid="8195"/>
                                        </p:tgtEl>
                                        <p:attrNameLst>
                                          <p:attrName>style.rotation</p:attrName>
                                        </p:attrNameLst>
                                      </p:cBhvr>
                                      <p:tavLst>
                                        <p:tav tm="0">
                                          <p:val>
                                            <p:fltVal val="360"/>
                                          </p:val>
                                        </p:tav>
                                        <p:tav tm="100000">
                                          <p:val>
                                            <p:fltVal val="0"/>
                                          </p:val>
                                        </p:tav>
                                      </p:tavLst>
                                    </p:anim>
                                    <p:animEffect transition="in" filter="fade">
                                      <p:cBhvr>
                                        <p:cTn id="38"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0" y="-1"/>
            <a:ext cx="12192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2800" b="1" dirty="0" err="1" smtClean="0">
                <a:latin typeface="Times New Roman" pitchFamily="18" charset="0"/>
                <a:cs typeface="Times New Roman" pitchFamily="18" charset="0"/>
              </a:rPr>
              <a:t>Bài</a:t>
            </a:r>
            <a:r>
              <a:rPr lang="en-US" sz="2800" b="1"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Viết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KCl</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MgCl</a:t>
            </a:r>
            <a:r>
              <a:rPr lang="en-US" sz="2800" baseline="-25000" dirty="0" err="1"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NaCl</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Al</a:t>
            </a:r>
            <a:r>
              <a:rPr lang="en-US" sz="2800" baseline="-25000" dirty="0" err="1" smtClean="0">
                <a:latin typeface="Times New Roman" pitchFamily="18" charset="0"/>
                <a:cs typeface="Times New Roman" pitchFamily="18" charset="0"/>
              </a:rPr>
              <a:t>2</a:t>
            </a:r>
            <a:r>
              <a:rPr lang="en-US" sz="2800" dirty="0" err="1" smtClean="0">
                <a:latin typeface="Times New Roman" pitchFamily="18" charset="0"/>
                <a:cs typeface="Times New Roman" pitchFamily="18" charset="0"/>
              </a:rPr>
              <a:t>O</a:t>
            </a:r>
            <a:r>
              <a:rPr lang="en-US" sz="2800" baseline="-25000" dirty="0" err="1"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a:t>
            </a:r>
          </a:p>
        </p:txBody>
      </p:sp>
      <p:sp>
        <p:nvSpPr>
          <p:cNvPr id="3" name="Rectangle 1"/>
          <p:cNvSpPr>
            <a:spLocks noChangeArrowheads="1"/>
          </p:cNvSpPr>
          <p:nvPr/>
        </p:nvSpPr>
        <p:spPr bwMode="auto">
          <a:xfrm>
            <a:off x="0" y="1850571"/>
            <a:ext cx="121920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800" b="1" dirty="0" err="1" smtClean="0">
                <a:latin typeface="Times New Roman" pitchFamily="18" charset="0"/>
                <a:cs typeface="Times New Roman" pitchFamily="18" charset="0"/>
              </a:rPr>
              <a:t>Bài</a:t>
            </a:r>
            <a:r>
              <a:rPr lang="en-US" sz="2800" b="1" dirty="0" smtClean="0">
                <a:latin typeface="Times New Roman" pitchFamily="18" charset="0"/>
                <a:cs typeface="Times New Roman" pitchFamily="18" charset="0"/>
              </a:rPr>
              <a:t> 3: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1000 </a:t>
            </a:r>
            <a:r>
              <a:rPr lang="en-US" sz="2800" dirty="0" err="1" smtClean="0">
                <a:latin typeface="Times New Roman" pitchFamily="18" charset="0"/>
                <a:cs typeface="Times New Roman" pitchFamily="18" charset="0"/>
              </a:rPr>
              <a:t>tấn</a:t>
            </a:r>
            <a:r>
              <a:rPr lang="en-US" sz="2800" dirty="0" smtClean="0">
                <a:latin typeface="Times New Roman" pitchFamily="18" charset="0"/>
                <a:cs typeface="Times New Roman" pitchFamily="18" charset="0"/>
              </a:rPr>
              <a:t> gang </a:t>
            </a:r>
            <a:r>
              <a:rPr lang="en-US" sz="2800" dirty="0" err="1" smtClean="0">
                <a:latin typeface="Times New Roman" pitchFamily="18" charset="0"/>
                <a:cs typeface="Times New Roman" pitchFamily="18" charset="0"/>
              </a:rPr>
              <a:t>chứa</a:t>
            </a:r>
            <a:r>
              <a:rPr lang="en-US" sz="2800" dirty="0" smtClean="0">
                <a:latin typeface="Times New Roman" pitchFamily="18" charset="0"/>
                <a:cs typeface="Times New Roman" pitchFamily="18" charset="0"/>
              </a:rPr>
              <a:t> 95% Fe, 5% C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quặng</a:t>
            </a:r>
            <a:r>
              <a:rPr lang="en-US" sz="2800" dirty="0" smtClean="0">
                <a:latin typeface="Times New Roman" pitchFamily="18" charset="0"/>
                <a:cs typeface="Times New Roman" pitchFamily="18" charset="0"/>
              </a:rPr>
              <a:t> Hematite (</a:t>
            </a:r>
            <a:r>
              <a:rPr lang="en-US" sz="2800" dirty="0" err="1" smtClean="0">
                <a:latin typeface="Times New Roman" pitchFamily="18" charset="0"/>
                <a:cs typeface="Times New Roman" pitchFamily="18" charset="0"/>
              </a:rPr>
              <a:t>chứa</a:t>
            </a:r>
            <a:r>
              <a:rPr lang="en-US" sz="2800" dirty="0" smtClean="0">
                <a:latin typeface="Times New Roman" pitchFamily="18" charset="0"/>
                <a:cs typeface="Times New Roman" pitchFamily="18" charset="0"/>
              </a:rPr>
              <a:t> 80%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Fe</a:t>
            </a:r>
            <a:r>
              <a:rPr lang="en-US" sz="2800" baseline="-25000" dirty="0" err="1" smtClean="0">
                <a:latin typeface="Times New Roman" pitchFamily="18" charset="0"/>
                <a:cs typeface="Times New Roman" pitchFamily="18" charset="0"/>
              </a:rPr>
              <a:t>2</a:t>
            </a:r>
            <a:r>
              <a:rPr lang="en-US" sz="2800" dirty="0" err="1" smtClean="0">
                <a:latin typeface="Times New Roman" pitchFamily="18" charset="0"/>
                <a:cs typeface="Times New Roman" pitchFamily="18" charset="0"/>
              </a:rPr>
              <a:t>O</a:t>
            </a:r>
            <a:r>
              <a:rPr lang="en-US" sz="2800" baseline="-25000" dirty="0" err="1"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 , 20% </a:t>
            </a:r>
            <a:r>
              <a:rPr lang="en-US" sz="2800" dirty="0" err="1" smtClean="0">
                <a:latin typeface="Times New Roman" pitchFamily="18" charset="0"/>
                <a:cs typeface="Times New Roman" pitchFamily="18" charset="0"/>
              </a:rPr>
              <a:t>tạp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tấn</a:t>
            </a:r>
            <a:r>
              <a:rPr lang="en-US" sz="2800" dirty="0" smtClean="0">
                <a:latin typeface="Times New Roman" pitchFamily="18" charset="0"/>
                <a:cs typeface="Times New Roman" pitchFamily="18" charset="0"/>
              </a:rPr>
              <a:t> than </a:t>
            </a:r>
            <a:r>
              <a:rPr lang="en-US" sz="2800" dirty="0" err="1" smtClean="0">
                <a:latin typeface="Times New Roman" pitchFamily="18" charset="0"/>
                <a:cs typeface="Times New Roman" pitchFamily="18" charset="0"/>
              </a:rPr>
              <a:t>cốc</a:t>
            </a:r>
            <a:r>
              <a:rPr lang="en-US" sz="2800" dirty="0" smtClean="0">
                <a:latin typeface="Times New Roman" pitchFamily="18" charset="0"/>
                <a:cs typeface="Times New Roman" pitchFamily="18" charset="0"/>
              </a:rPr>
              <a:t> (C)?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80%.</a:t>
            </a:r>
          </a:p>
        </p:txBody>
      </p:sp>
      <p:sp>
        <p:nvSpPr>
          <p:cNvPr id="4" name="Rectangle 1"/>
          <p:cNvSpPr>
            <a:spLocks noChangeArrowheads="1"/>
          </p:cNvSpPr>
          <p:nvPr/>
        </p:nvSpPr>
        <p:spPr bwMode="auto">
          <a:xfrm>
            <a:off x="0" y="863598"/>
            <a:ext cx="12192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2800" b="1" dirty="0" err="1" smtClean="0">
                <a:latin typeface="Times New Roman" pitchFamily="18" charset="0"/>
                <a:cs typeface="Times New Roman" pitchFamily="18" charset="0"/>
              </a:rPr>
              <a:t>Bài</a:t>
            </a:r>
            <a:r>
              <a:rPr lang="en-US" sz="2800" b="1" dirty="0" smtClean="0">
                <a:latin typeface="Times New Roman" pitchFamily="18" charset="0"/>
                <a:cs typeface="Times New Roman" pitchFamily="18" charset="0"/>
              </a:rPr>
              <a:t> 2: </a:t>
            </a:r>
            <a:r>
              <a:rPr lang="en-US" sz="2800" dirty="0" err="1" smtClean="0">
                <a:latin typeface="Times New Roman" pitchFamily="18" charset="0"/>
                <a:cs typeface="Times New Roman" pitchFamily="18" charset="0"/>
              </a:rPr>
              <a:t>Viết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khí</a:t>
            </a:r>
            <a:r>
              <a:rPr lang="en-US" sz="2800" dirty="0" smtClean="0">
                <a:latin typeface="Times New Roman" pitchFamily="18" charset="0"/>
                <a:cs typeface="Times New Roman" pitchFamily="18" charset="0"/>
              </a:rPr>
              <a:t> CO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oxide: </a:t>
            </a:r>
            <a:r>
              <a:rPr lang="en-US" sz="2800" dirty="0" err="1" smtClean="0">
                <a:latin typeface="Times New Roman" pitchFamily="18" charset="0"/>
                <a:cs typeface="Times New Roman" pitchFamily="18" charset="0"/>
              </a:rPr>
              <a:t>FeO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Fe</a:t>
            </a:r>
            <a:r>
              <a:rPr lang="en-US" sz="2800" baseline="-25000" dirty="0" err="1" smtClean="0">
                <a:latin typeface="Times New Roman" pitchFamily="18" charset="0"/>
                <a:cs typeface="Times New Roman" pitchFamily="18" charset="0"/>
              </a:rPr>
              <a:t>2</a:t>
            </a:r>
            <a:r>
              <a:rPr lang="en-US" sz="2800" dirty="0" err="1" smtClean="0">
                <a:latin typeface="Times New Roman" pitchFamily="18" charset="0"/>
                <a:cs typeface="Times New Roman" pitchFamily="18" charset="0"/>
              </a:rPr>
              <a:t>O</a:t>
            </a:r>
            <a:r>
              <a:rPr lang="en-US" sz="2800" baseline="-25000" dirty="0" err="1"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Fe</a:t>
            </a:r>
            <a:r>
              <a:rPr lang="en-US" sz="2800" baseline="-25000" dirty="0" err="1" smtClean="0">
                <a:latin typeface="Times New Roman" pitchFamily="18" charset="0"/>
                <a:cs typeface="Times New Roman" pitchFamily="18" charset="0"/>
              </a:rPr>
              <a:t>3</a:t>
            </a:r>
            <a:r>
              <a:rPr lang="en-US" sz="2800" dirty="0" err="1" smtClean="0">
                <a:latin typeface="Times New Roman" pitchFamily="18" charset="0"/>
                <a:cs typeface="Times New Roman" pitchFamily="18" charset="0"/>
              </a:rPr>
              <a:t>O</a:t>
            </a:r>
            <a:r>
              <a:rPr lang="en-US" sz="2800" baseline="-25000" dirty="0" err="1" smtClean="0">
                <a:latin typeface="Times New Roman" pitchFamily="18" charset="0"/>
                <a:cs typeface="Times New Roman" pitchFamily="18" charset="0"/>
              </a:rPr>
              <a:t>4</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ZnO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PbO</a:t>
            </a:r>
            <a:r>
              <a:rPr lang="en-US" sz="2800" dirty="0" smtClean="0">
                <a:latin typeface="Times New Roman" pitchFamily="18" charset="0"/>
                <a:cs typeface="Times New Roman" pitchFamily="18" charset="0"/>
              </a:rPr>
              <a:t>.</a:t>
            </a:r>
          </a:p>
        </p:txBody>
      </p:sp>
      <p:sp>
        <p:nvSpPr>
          <p:cNvPr id="5" name="Rectangle 1"/>
          <p:cNvSpPr>
            <a:spLocks noChangeArrowheads="1"/>
          </p:cNvSpPr>
          <p:nvPr/>
        </p:nvSpPr>
        <p:spPr bwMode="auto">
          <a:xfrm>
            <a:off x="0" y="3585027"/>
            <a:ext cx="12192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800" b="1" dirty="0" err="1" smtClean="0">
                <a:latin typeface="Times New Roman" pitchFamily="18" charset="0"/>
                <a:cs typeface="Times New Roman" pitchFamily="18" charset="0"/>
              </a:rPr>
              <a:t>Bài</a:t>
            </a:r>
            <a:r>
              <a:rPr lang="en-US" sz="2800" b="1" dirty="0" smtClean="0">
                <a:latin typeface="Times New Roman" pitchFamily="18" charset="0"/>
                <a:cs typeface="Times New Roman" pitchFamily="18" charset="0"/>
              </a:rPr>
              <a:t> 4: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nhiêu</a:t>
            </a:r>
            <a:r>
              <a:rPr lang="en-US" sz="2800" dirty="0" smtClean="0">
                <a:latin typeface="Times New Roman" pitchFamily="18" charset="0"/>
                <a:cs typeface="Times New Roman" pitchFamily="18" charset="0"/>
              </a:rPr>
              <a:t> kg </a:t>
            </a:r>
            <a:r>
              <a:rPr lang="en-US" sz="2800" dirty="0" err="1" smtClean="0">
                <a:latin typeface="Times New Roman" pitchFamily="18" charset="0"/>
                <a:cs typeface="Times New Roman" pitchFamily="18" charset="0"/>
              </a:rPr>
              <a:t>Aluminium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tấn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quặng</a:t>
            </a:r>
            <a:r>
              <a:rPr lang="en-US" sz="2800" dirty="0" smtClean="0">
                <a:latin typeface="Times New Roman" pitchFamily="18" charset="0"/>
                <a:cs typeface="Times New Roman" pitchFamily="18" charset="0"/>
              </a:rPr>
              <a:t> bauxite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chứa</a:t>
            </a:r>
            <a:r>
              <a:rPr lang="en-US" sz="2800" dirty="0" smtClean="0">
                <a:latin typeface="Times New Roman" pitchFamily="18" charset="0"/>
                <a:cs typeface="Times New Roman" pitchFamily="18" charset="0"/>
              </a:rPr>
              <a:t> 95% </a:t>
            </a:r>
            <a:r>
              <a:rPr lang="en-US" sz="2800" dirty="0" err="1" smtClean="0">
                <a:latin typeface="Times New Roman" pitchFamily="18" charset="0"/>
                <a:cs typeface="Times New Roman" pitchFamily="18" charset="0"/>
              </a:rPr>
              <a:t>aluminium</a:t>
            </a:r>
            <a:r>
              <a:rPr lang="en-US" sz="2800" dirty="0" smtClean="0">
                <a:latin typeface="Times New Roman" pitchFamily="18" charset="0"/>
                <a:cs typeface="Times New Roman" pitchFamily="18" charset="0"/>
              </a:rPr>
              <a:t> oxide,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98%. </a:t>
            </a:r>
          </a:p>
        </p:txBody>
      </p:sp>
      <p:sp>
        <p:nvSpPr>
          <p:cNvPr id="6" name="Rectangle 1"/>
          <p:cNvSpPr>
            <a:spLocks noChangeArrowheads="1"/>
          </p:cNvSpPr>
          <p:nvPr/>
        </p:nvSpPr>
        <p:spPr bwMode="auto">
          <a:xfrm>
            <a:off x="0" y="4441371"/>
            <a:ext cx="12192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800" b="1" dirty="0" err="1" smtClean="0">
                <a:latin typeface="Times New Roman" pitchFamily="18" charset="0"/>
                <a:cs typeface="Times New Roman" pitchFamily="18" charset="0"/>
              </a:rPr>
              <a:t>Bài</a:t>
            </a:r>
            <a:r>
              <a:rPr lang="en-US" sz="2800" b="1" dirty="0" smtClean="0">
                <a:latin typeface="Times New Roman" pitchFamily="18" charset="0"/>
                <a:cs typeface="Times New Roman" pitchFamily="18" charset="0"/>
              </a:rPr>
              <a:t> 5: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quặng</a:t>
            </a:r>
            <a:r>
              <a:rPr lang="en-US" sz="2800" dirty="0" smtClean="0">
                <a:latin typeface="Times New Roman" pitchFamily="18" charset="0"/>
                <a:cs typeface="Times New Roman" pitchFamily="18" charset="0"/>
              </a:rPr>
              <a:t> hematite </a:t>
            </a:r>
            <a:r>
              <a:rPr lang="en-US" sz="2800" dirty="0" err="1" smtClean="0">
                <a:latin typeface="Times New Roman" pitchFamily="18" charset="0"/>
                <a:cs typeface="Times New Roman" pitchFamily="18" charset="0"/>
              </a:rPr>
              <a:t>chứa</a:t>
            </a:r>
            <a:r>
              <a:rPr lang="en-US" sz="2800" dirty="0" smtClean="0">
                <a:latin typeface="Times New Roman" pitchFamily="18" charset="0"/>
                <a:cs typeface="Times New Roman" pitchFamily="18" charset="0"/>
              </a:rPr>
              <a:t> 60% </a:t>
            </a:r>
            <a:r>
              <a:rPr lang="en-US" sz="2800" dirty="0" err="1" smtClean="0">
                <a:latin typeface="Times New Roman" pitchFamily="18" charset="0"/>
                <a:cs typeface="Times New Roman" pitchFamily="18" charset="0"/>
              </a:rPr>
              <a:t>Fe</a:t>
            </a:r>
            <a:r>
              <a:rPr lang="en-US" sz="2800" baseline="-25000" dirty="0" err="1" smtClean="0">
                <a:latin typeface="Times New Roman" pitchFamily="18" charset="0"/>
                <a:cs typeface="Times New Roman" pitchFamily="18" charset="0"/>
              </a:rPr>
              <a:t>2</a:t>
            </a:r>
            <a:r>
              <a:rPr lang="en-US" sz="2800" dirty="0" err="1" smtClean="0">
                <a:latin typeface="Times New Roman" pitchFamily="18" charset="0"/>
                <a:cs typeface="Times New Roman" pitchFamily="18" charset="0"/>
              </a:rPr>
              <a:t>O</a:t>
            </a:r>
            <a:r>
              <a:rPr lang="en-US" sz="2800" baseline="-25000" dirty="0" err="1"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tấn</a:t>
            </a:r>
            <a:r>
              <a:rPr lang="en-US" sz="2800" dirty="0" smtClean="0">
                <a:latin typeface="Times New Roman" pitchFamily="18" charset="0"/>
                <a:cs typeface="Times New Roman" pitchFamily="18" charset="0"/>
              </a:rPr>
              <a:t> gang </a:t>
            </a:r>
            <a:r>
              <a:rPr lang="en-US" sz="2800" dirty="0" err="1" smtClean="0">
                <a:latin typeface="Times New Roman" pitchFamily="18" charset="0"/>
                <a:cs typeface="Times New Roman" pitchFamily="18" charset="0"/>
              </a:rPr>
              <a:t>chứa</a:t>
            </a:r>
            <a:r>
              <a:rPr lang="en-US" sz="2800" dirty="0" smtClean="0">
                <a:latin typeface="Times New Roman" pitchFamily="18" charset="0"/>
                <a:cs typeface="Times New Roman" pitchFamily="18" charset="0"/>
              </a:rPr>
              <a:t> 95% Fe.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80%.</a:t>
            </a: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2341767"/>
            <a:ext cx="12149464" cy="2346325"/>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4908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điện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nóng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chảy</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Na, Mg, Al…</a:t>
            </a:r>
          </a:p>
        </p:txBody>
      </p:sp>
      <p:sp>
        <p:nvSpPr>
          <p:cNvPr id="10" name="TextBox 9"/>
          <p:cNvSpPr txBox="1"/>
          <p:nvPr/>
        </p:nvSpPr>
        <p:spPr>
          <a:xfrm>
            <a:off x="0" y="1683651"/>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a:t>
            </a:r>
          </a:p>
        </p:txBody>
      </p:sp>
      <p:grpSp>
        <p:nvGrpSpPr>
          <p:cNvPr id="21" name="Group 20"/>
          <p:cNvGrpSpPr/>
          <p:nvPr/>
        </p:nvGrpSpPr>
        <p:grpSpPr>
          <a:xfrm>
            <a:off x="0" y="2002975"/>
            <a:ext cx="12192000" cy="697650"/>
            <a:chOff x="0" y="2002975"/>
            <a:chExt cx="12192000" cy="697650"/>
          </a:xfrm>
        </p:grpSpPr>
        <p:sp>
          <p:nvSpPr>
            <p:cNvPr id="11" name="TextBox 10"/>
            <p:cNvSpPr txBox="1"/>
            <p:nvPr/>
          </p:nvSpPr>
          <p:spPr>
            <a:xfrm>
              <a:off x="0" y="2119080"/>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2Al</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3</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4Al</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1915882" y="2002975"/>
              <a:ext cx="2351314" cy="400110"/>
            </a:xfrm>
            <a:prstGeom prst="rect">
              <a:avLst/>
            </a:prstGeom>
            <a:noFill/>
          </p:spPr>
          <p:txBody>
            <a:bodyPr wrap="square" rtlCol="0">
              <a:spAutoFit/>
            </a:bodyPr>
            <a:lstStyle/>
            <a:p>
              <a:r>
                <a:rPr lang="en-US" sz="2000" dirty="0" err="1" smtClean="0">
                  <a:solidFill>
                    <a:srgbClr val="0000FF"/>
                  </a:solidFill>
                  <a:latin typeface="Times New Roman" pitchFamily="18" charset="0"/>
                  <a:cs typeface="Times New Roman" pitchFamily="18" charset="0"/>
                </a:rPr>
                <a:t>Điện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phân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nóng</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chảy</a:t>
              </a:r>
              <a:endParaRPr lang="en-US" sz="2000" dirty="0">
                <a:solidFill>
                  <a:srgbClr val="0000FF"/>
                </a:solidFill>
                <a:latin typeface="Times New Roman" pitchFamily="18" charset="0"/>
                <a:cs typeface="Times New Roman" pitchFamily="18" charset="0"/>
              </a:endParaRPr>
            </a:p>
          </p:txBody>
        </p:sp>
        <p:cxnSp>
          <p:nvCxnSpPr>
            <p:cNvPr id="19" name="Straight Arrow Connector 18"/>
            <p:cNvCxnSpPr/>
            <p:nvPr/>
          </p:nvCxnSpPr>
          <p:spPr>
            <a:xfrm>
              <a:off x="1698171" y="2365829"/>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894114" y="2300515"/>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Cryolite</a:t>
              </a:r>
              <a:endParaRPr lang="en-US" sz="2000" dirty="0">
                <a:solidFill>
                  <a:srgbClr val="0000FF"/>
                </a:solidFill>
                <a:latin typeface="Times New Roman" pitchFamily="18" charset="0"/>
                <a:cs typeface="Times New Roman" pitchFamily="18" charset="0"/>
              </a:endParaRPr>
            </a:p>
          </p:txBody>
        </p:sp>
      </p:grpSp>
      <p:pic>
        <p:nvPicPr>
          <p:cNvPr id="2050" name="Picture 2"/>
          <p:cNvPicPr>
            <a:picLocks noChangeAspect="1" noChangeArrowheads="1"/>
          </p:cNvPicPr>
          <p:nvPr/>
        </p:nvPicPr>
        <p:blipFill>
          <a:blip r:embed="rId2"/>
          <a:srcRect/>
          <a:stretch>
            <a:fillRect/>
          </a:stretch>
        </p:blipFill>
        <p:spPr bwMode="auto">
          <a:xfrm>
            <a:off x="7155543" y="2019405"/>
            <a:ext cx="5036457" cy="4838596"/>
          </a:xfrm>
          <a:prstGeom prst="rect">
            <a:avLst/>
          </a:prstGeom>
          <a:noFill/>
          <a:ln w="9525">
            <a:noFill/>
            <a:miter lim="800000"/>
            <a:headEnd/>
            <a:tailEnd/>
          </a:ln>
          <a:effectLst/>
        </p:spPr>
      </p:pic>
      <p:grpSp>
        <p:nvGrpSpPr>
          <p:cNvPr id="22" name="Group 21"/>
          <p:cNvGrpSpPr/>
          <p:nvPr/>
        </p:nvGrpSpPr>
        <p:grpSpPr>
          <a:xfrm>
            <a:off x="0" y="2735948"/>
            <a:ext cx="12192000" cy="697650"/>
            <a:chOff x="0" y="2002975"/>
            <a:chExt cx="12192000" cy="697650"/>
          </a:xfrm>
        </p:grpSpPr>
        <p:sp>
          <p:nvSpPr>
            <p:cNvPr id="23" name="TextBox 22"/>
            <p:cNvSpPr txBox="1"/>
            <p:nvPr/>
          </p:nvSpPr>
          <p:spPr>
            <a:xfrm>
              <a:off x="0" y="2119080"/>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2NaCl</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2Na</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Cl</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24" name="TextBox 23"/>
            <p:cNvSpPr txBox="1"/>
            <p:nvPr/>
          </p:nvSpPr>
          <p:spPr>
            <a:xfrm>
              <a:off x="1915882" y="2002975"/>
              <a:ext cx="2351314" cy="400110"/>
            </a:xfrm>
            <a:prstGeom prst="rect">
              <a:avLst/>
            </a:prstGeom>
            <a:noFill/>
          </p:spPr>
          <p:txBody>
            <a:bodyPr wrap="square" rtlCol="0">
              <a:spAutoFit/>
            </a:bodyPr>
            <a:lstStyle/>
            <a:p>
              <a:r>
                <a:rPr lang="en-US" sz="2000" dirty="0" err="1" smtClean="0">
                  <a:solidFill>
                    <a:srgbClr val="0000FF"/>
                  </a:solidFill>
                  <a:latin typeface="Times New Roman" pitchFamily="18" charset="0"/>
                  <a:cs typeface="Times New Roman" pitchFamily="18" charset="0"/>
                </a:rPr>
                <a:t>Điện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phân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nóng</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chảy</a:t>
              </a:r>
              <a:endParaRPr lang="en-US" sz="2000" dirty="0">
                <a:solidFill>
                  <a:srgbClr val="0000FF"/>
                </a:solidFill>
                <a:latin typeface="Times New Roman" pitchFamily="18" charset="0"/>
                <a:cs typeface="Times New Roman" pitchFamily="18" charset="0"/>
              </a:endParaRPr>
            </a:p>
          </p:txBody>
        </p:sp>
        <p:cxnSp>
          <p:nvCxnSpPr>
            <p:cNvPr id="25" name="Straight Arrow Connector 24"/>
            <p:cNvCxnSpPr/>
            <p:nvPr/>
          </p:nvCxnSpPr>
          <p:spPr>
            <a:xfrm>
              <a:off x="1698171" y="2365829"/>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894114" y="2300515"/>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sp>
        <p:nvSpPr>
          <p:cNvPr id="27" name="TextBox 26"/>
          <p:cNvSpPr txBox="1"/>
          <p:nvPr/>
        </p:nvSpPr>
        <p:spPr>
          <a:xfrm>
            <a:off x="0" y="3352794"/>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nhiệt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luyện</a:t>
            </a:r>
            <a:endParaRPr lang="en-US" sz="2800" b="1" dirty="0" smtClean="0">
              <a:solidFill>
                <a:srgbClr val="0000FF"/>
              </a:solidFill>
              <a:latin typeface="Times New Roman" pitchFamily="18" charset="0"/>
              <a:cs typeface="Times New Roman" pitchFamily="18" charset="0"/>
            </a:endParaRPr>
          </a:p>
        </p:txBody>
      </p:sp>
      <p:pic>
        <p:nvPicPr>
          <p:cNvPr id="2052" name="Picture 4"/>
          <p:cNvPicPr>
            <a:picLocks noChangeAspect="1" noChangeArrowheads="1"/>
          </p:cNvPicPr>
          <p:nvPr/>
        </p:nvPicPr>
        <p:blipFill>
          <a:blip r:embed="rId3"/>
          <a:srcRect/>
          <a:stretch>
            <a:fillRect/>
          </a:stretch>
        </p:blipFill>
        <p:spPr bwMode="auto">
          <a:xfrm>
            <a:off x="7736115" y="1756333"/>
            <a:ext cx="4455886" cy="510166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upRigh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upRight)">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upRight)">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strips(downLeft)">
                                      <p:cBhvr>
                                        <p:cTn id="27" dur="1000"/>
                                        <p:tgtEl>
                                          <p:spTgt spid="205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xit" presetSubtype="0" fill="hold" nodeType="clickEffect">
                                  <p:stCondLst>
                                    <p:cond delay="0"/>
                                  </p:stCondLst>
                                  <p:childTnLst>
                                    <p:anim calcmode="lin" valueType="num">
                                      <p:cBhvr>
                                        <p:cTn id="31" dur="1000"/>
                                        <p:tgtEl>
                                          <p:spTgt spid="2052"/>
                                        </p:tgtEl>
                                        <p:attrNameLst>
                                          <p:attrName>ppt_w</p:attrName>
                                        </p:attrNameLst>
                                      </p:cBhvr>
                                      <p:tavLst>
                                        <p:tav tm="0">
                                          <p:val>
                                            <p:strVal val="ppt_w"/>
                                          </p:val>
                                        </p:tav>
                                        <p:tav tm="100000">
                                          <p:val>
                                            <p:fltVal val="0"/>
                                          </p:val>
                                        </p:tav>
                                      </p:tavLst>
                                    </p:anim>
                                    <p:anim calcmode="lin" valueType="num">
                                      <p:cBhvr>
                                        <p:cTn id="32" dur="1000"/>
                                        <p:tgtEl>
                                          <p:spTgt spid="2052"/>
                                        </p:tgtEl>
                                        <p:attrNameLst>
                                          <p:attrName>ppt_h</p:attrName>
                                        </p:attrNameLst>
                                      </p:cBhvr>
                                      <p:tavLst>
                                        <p:tav tm="0">
                                          <p:val>
                                            <p:strVal val="ppt_h"/>
                                          </p:val>
                                        </p:tav>
                                        <p:tav tm="100000">
                                          <p:val>
                                            <p:fltVal val="0"/>
                                          </p:val>
                                        </p:tav>
                                      </p:tavLst>
                                    </p:anim>
                                    <p:animEffect transition="out" filter="fade">
                                      <p:cBhvr>
                                        <p:cTn id="33" dur="1000"/>
                                        <p:tgtEl>
                                          <p:spTgt spid="2052"/>
                                        </p:tgtEl>
                                      </p:cBhvr>
                                    </p:animEffect>
                                    <p:set>
                                      <p:cBhvr>
                                        <p:cTn id="34" dur="1" fill="hold">
                                          <p:stCondLst>
                                            <p:cond delay="999"/>
                                          </p:stCondLst>
                                        </p:cTn>
                                        <p:tgtEl>
                                          <p:spTgt spid="2052"/>
                                        </p:tgtEl>
                                        <p:attrNameLst>
                                          <p:attrName>style.visibility</p:attrName>
                                        </p:attrNameLst>
                                      </p:cBhvr>
                                      <p:to>
                                        <p:strVal val="hidden"/>
                                      </p:to>
                                    </p:set>
                                  </p:childTnLst>
                                </p:cTn>
                              </p:par>
                            </p:childTnLst>
                          </p:cTn>
                        </p:par>
                        <p:par>
                          <p:cTn id="35" fill="hold">
                            <p:stCondLst>
                              <p:cond delay="1000"/>
                            </p:stCondLst>
                            <p:childTnLst>
                              <p:par>
                                <p:cTn id="36" presetID="53"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1000" fill="hold"/>
                                        <p:tgtEl>
                                          <p:spTgt spid="21"/>
                                        </p:tgtEl>
                                        <p:attrNameLst>
                                          <p:attrName>ppt_w</p:attrName>
                                        </p:attrNameLst>
                                      </p:cBhvr>
                                      <p:tavLst>
                                        <p:tav tm="0">
                                          <p:val>
                                            <p:fltVal val="0"/>
                                          </p:val>
                                        </p:tav>
                                        <p:tav tm="100000">
                                          <p:val>
                                            <p:strVal val="#ppt_w"/>
                                          </p:val>
                                        </p:tav>
                                      </p:tavLst>
                                    </p:anim>
                                    <p:anim calcmode="lin" valueType="num">
                                      <p:cBhvr>
                                        <p:cTn id="39" dur="1000" fill="hold"/>
                                        <p:tgtEl>
                                          <p:spTgt spid="21"/>
                                        </p:tgtEl>
                                        <p:attrNameLst>
                                          <p:attrName>ppt_h</p:attrName>
                                        </p:attrNameLst>
                                      </p:cBhvr>
                                      <p:tavLst>
                                        <p:tav tm="0">
                                          <p:val>
                                            <p:fltVal val="0"/>
                                          </p:val>
                                        </p:tav>
                                        <p:tav tm="100000">
                                          <p:val>
                                            <p:strVal val="#ppt_h"/>
                                          </p:val>
                                        </p:tav>
                                      </p:tavLst>
                                    </p:anim>
                                    <p:animEffect transition="in" filter="fade">
                                      <p:cBhvr>
                                        <p:cTn id="40" dur="10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iterate type="lt">
                                    <p:tmPct val="5000"/>
                                  </p:iterate>
                                  <p:childTnLst>
                                    <p:set>
                                      <p:cBhvr>
                                        <p:cTn id="44" dur="1" fill="hold">
                                          <p:stCondLst>
                                            <p:cond delay="0"/>
                                          </p:stCondLst>
                                        </p:cTn>
                                        <p:tgtEl>
                                          <p:spTgt spid="2050"/>
                                        </p:tgtEl>
                                        <p:attrNameLst>
                                          <p:attrName>style.visibility</p:attrName>
                                        </p:attrNameLst>
                                      </p:cBhvr>
                                      <p:to>
                                        <p:strVal val="visible"/>
                                      </p:to>
                                    </p:set>
                                    <p:anim calcmode="lin" valueType="num">
                                      <p:cBhvr>
                                        <p:cTn id="45" dur="1000" fill="hold"/>
                                        <p:tgtEl>
                                          <p:spTgt spid="2050"/>
                                        </p:tgtEl>
                                        <p:attrNameLst>
                                          <p:attrName>ppt_w</p:attrName>
                                        </p:attrNameLst>
                                      </p:cBhvr>
                                      <p:tavLst>
                                        <p:tav tm="0">
                                          <p:val>
                                            <p:fltVal val="0"/>
                                          </p:val>
                                        </p:tav>
                                        <p:tav tm="100000">
                                          <p:val>
                                            <p:strVal val="#ppt_w"/>
                                          </p:val>
                                        </p:tav>
                                      </p:tavLst>
                                    </p:anim>
                                    <p:anim calcmode="lin" valueType="num">
                                      <p:cBhvr>
                                        <p:cTn id="46" dur="1000" fill="hold"/>
                                        <p:tgtEl>
                                          <p:spTgt spid="2050"/>
                                        </p:tgtEl>
                                        <p:attrNameLst>
                                          <p:attrName>ppt_h</p:attrName>
                                        </p:attrNameLst>
                                      </p:cBhvr>
                                      <p:tavLst>
                                        <p:tav tm="0">
                                          <p:val>
                                            <p:fltVal val="0"/>
                                          </p:val>
                                        </p:tav>
                                        <p:tav tm="100000">
                                          <p:val>
                                            <p:strVal val="#ppt_h"/>
                                          </p:val>
                                        </p:tav>
                                      </p:tavLst>
                                    </p:anim>
                                    <p:anim calcmode="lin" valueType="num">
                                      <p:cBhvr>
                                        <p:cTn id="47" dur="1000" fill="hold"/>
                                        <p:tgtEl>
                                          <p:spTgt spid="2050"/>
                                        </p:tgtEl>
                                        <p:attrNameLst>
                                          <p:attrName>style.rotation</p:attrName>
                                        </p:attrNameLst>
                                      </p:cBhvr>
                                      <p:tavLst>
                                        <p:tav tm="0">
                                          <p:val>
                                            <p:fltVal val="90"/>
                                          </p:val>
                                        </p:tav>
                                        <p:tav tm="100000">
                                          <p:val>
                                            <p:fltVal val="0"/>
                                          </p:val>
                                        </p:tav>
                                      </p:tavLst>
                                    </p:anim>
                                    <p:animEffect transition="in" filter="fade">
                                      <p:cBhvr>
                                        <p:cTn id="48" dur="1000"/>
                                        <p:tgtEl>
                                          <p:spTgt spid="2050"/>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xit" presetSubtype="4" fill="hold" nodeType="clickEffect">
                                  <p:stCondLst>
                                    <p:cond delay="0"/>
                                  </p:stCondLst>
                                  <p:iterate type="lt">
                                    <p:tmPct val="0"/>
                                  </p:iterate>
                                  <p:childTnLst>
                                    <p:animEffect transition="out" filter="wheel(4)">
                                      <p:cBhvr>
                                        <p:cTn id="52" dur="1000"/>
                                        <p:tgtEl>
                                          <p:spTgt spid="2050"/>
                                        </p:tgtEl>
                                      </p:cBhvr>
                                    </p:animEffect>
                                    <p:set>
                                      <p:cBhvr>
                                        <p:cTn id="53" dur="1" fill="hold">
                                          <p:stCondLst>
                                            <p:cond delay="999"/>
                                          </p:stCondLst>
                                        </p:cTn>
                                        <p:tgtEl>
                                          <p:spTgt spid="2050"/>
                                        </p:tgtEl>
                                        <p:attrNameLst>
                                          <p:attrName>style.visibility</p:attrName>
                                        </p:attrNameLst>
                                      </p:cBhvr>
                                      <p:to>
                                        <p:strVal val="hidden"/>
                                      </p:to>
                                    </p:set>
                                  </p:childTnLst>
                                </p:cTn>
                              </p:par>
                            </p:childTnLst>
                          </p:cTn>
                        </p:par>
                        <p:par>
                          <p:cTn id="54" fill="hold">
                            <p:stCondLst>
                              <p:cond delay="1000"/>
                            </p:stCondLst>
                            <p:childTnLst>
                              <p:par>
                                <p:cTn id="55" presetID="53"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1000" fill="hold"/>
                                        <p:tgtEl>
                                          <p:spTgt spid="22"/>
                                        </p:tgtEl>
                                        <p:attrNameLst>
                                          <p:attrName>ppt_w</p:attrName>
                                        </p:attrNameLst>
                                      </p:cBhvr>
                                      <p:tavLst>
                                        <p:tav tm="0">
                                          <p:val>
                                            <p:fltVal val="0"/>
                                          </p:val>
                                        </p:tav>
                                        <p:tav tm="100000">
                                          <p:val>
                                            <p:strVal val="#ppt_w"/>
                                          </p:val>
                                        </p:tav>
                                      </p:tavLst>
                                    </p:anim>
                                    <p:anim calcmode="lin" valueType="num">
                                      <p:cBhvr>
                                        <p:cTn id="58" dur="1000" fill="hold"/>
                                        <p:tgtEl>
                                          <p:spTgt spid="22"/>
                                        </p:tgtEl>
                                        <p:attrNameLst>
                                          <p:attrName>ppt_h</p:attrName>
                                        </p:attrNameLst>
                                      </p:cBhvr>
                                      <p:tavLst>
                                        <p:tav tm="0">
                                          <p:val>
                                            <p:fltVal val="0"/>
                                          </p:val>
                                        </p:tav>
                                        <p:tav tm="100000">
                                          <p:val>
                                            <p:strVal val="#ppt_h"/>
                                          </p:val>
                                        </p:tav>
                                      </p:tavLst>
                                    </p:anim>
                                    <p:animEffect transition="in" filter="fade">
                                      <p:cBhvr>
                                        <p:cTn id="59" dur="10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3"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strips(upRight)">
                                      <p:cBhvr>
                                        <p:cTn id="6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620846" y="-1"/>
            <a:ext cx="4884511" cy="6824459"/>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Effect transition="in" filter="fade">
                                      <p:cBhvr>
                                        <p:cTn id="9"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4908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điện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nóng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chảy</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Na, Mg, Al…</a:t>
            </a:r>
          </a:p>
        </p:txBody>
      </p:sp>
      <p:sp>
        <p:nvSpPr>
          <p:cNvPr id="10" name="TextBox 9"/>
          <p:cNvSpPr txBox="1"/>
          <p:nvPr/>
        </p:nvSpPr>
        <p:spPr>
          <a:xfrm>
            <a:off x="0" y="1683651"/>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a:t>
            </a:r>
          </a:p>
        </p:txBody>
      </p:sp>
      <p:grpSp>
        <p:nvGrpSpPr>
          <p:cNvPr id="2" name="Group 20"/>
          <p:cNvGrpSpPr/>
          <p:nvPr/>
        </p:nvGrpSpPr>
        <p:grpSpPr>
          <a:xfrm>
            <a:off x="0" y="2002975"/>
            <a:ext cx="12192000" cy="697650"/>
            <a:chOff x="0" y="2002975"/>
            <a:chExt cx="12192000" cy="697650"/>
          </a:xfrm>
        </p:grpSpPr>
        <p:sp>
          <p:nvSpPr>
            <p:cNvPr id="11" name="TextBox 10"/>
            <p:cNvSpPr txBox="1"/>
            <p:nvPr/>
          </p:nvSpPr>
          <p:spPr>
            <a:xfrm>
              <a:off x="0" y="2119080"/>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2Al</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3</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4Al</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1915882" y="2002975"/>
              <a:ext cx="2351314" cy="400110"/>
            </a:xfrm>
            <a:prstGeom prst="rect">
              <a:avLst/>
            </a:prstGeom>
            <a:noFill/>
          </p:spPr>
          <p:txBody>
            <a:bodyPr wrap="square" rtlCol="0">
              <a:spAutoFit/>
            </a:bodyPr>
            <a:lstStyle/>
            <a:p>
              <a:r>
                <a:rPr lang="en-US" sz="2000" dirty="0" err="1" smtClean="0">
                  <a:solidFill>
                    <a:srgbClr val="0000FF"/>
                  </a:solidFill>
                  <a:latin typeface="Times New Roman" pitchFamily="18" charset="0"/>
                  <a:cs typeface="Times New Roman" pitchFamily="18" charset="0"/>
                </a:rPr>
                <a:t>Điện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phân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nóng</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chảy</a:t>
              </a:r>
              <a:endParaRPr lang="en-US" sz="2000" dirty="0">
                <a:solidFill>
                  <a:srgbClr val="0000FF"/>
                </a:solidFill>
                <a:latin typeface="Times New Roman" pitchFamily="18" charset="0"/>
                <a:cs typeface="Times New Roman" pitchFamily="18" charset="0"/>
              </a:endParaRPr>
            </a:p>
          </p:txBody>
        </p:sp>
        <p:cxnSp>
          <p:nvCxnSpPr>
            <p:cNvPr id="19" name="Straight Arrow Connector 18"/>
            <p:cNvCxnSpPr/>
            <p:nvPr/>
          </p:nvCxnSpPr>
          <p:spPr>
            <a:xfrm>
              <a:off x="1698171" y="2365829"/>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894114" y="2300515"/>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Cryolite</a:t>
              </a:r>
              <a:endParaRPr lang="en-US" sz="2000" dirty="0">
                <a:solidFill>
                  <a:srgbClr val="0000FF"/>
                </a:solidFill>
                <a:latin typeface="Times New Roman" pitchFamily="18" charset="0"/>
                <a:cs typeface="Times New Roman" pitchFamily="18" charset="0"/>
              </a:endParaRPr>
            </a:p>
          </p:txBody>
        </p:sp>
      </p:grpSp>
      <p:grpSp>
        <p:nvGrpSpPr>
          <p:cNvPr id="3" name="Group 21"/>
          <p:cNvGrpSpPr/>
          <p:nvPr/>
        </p:nvGrpSpPr>
        <p:grpSpPr>
          <a:xfrm>
            <a:off x="0" y="2735948"/>
            <a:ext cx="12192000" cy="697650"/>
            <a:chOff x="0" y="2002975"/>
            <a:chExt cx="12192000" cy="697650"/>
          </a:xfrm>
        </p:grpSpPr>
        <p:sp>
          <p:nvSpPr>
            <p:cNvPr id="23" name="TextBox 22"/>
            <p:cNvSpPr txBox="1"/>
            <p:nvPr/>
          </p:nvSpPr>
          <p:spPr>
            <a:xfrm>
              <a:off x="0" y="2119080"/>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2NaCl</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2Na</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Cl</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24" name="TextBox 23"/>
            <p:cNvSpPr txBox="1"/>
            <p:nvPr/>
          </p:nvSpPr>
          <p:spPr>
            <a:xfrm>
              <a:off x="1915882" y="2002975"/>
              <a:ext cx="2351314" cy="400110"/>
            </a:xfrm>
            <a:prstGeom prst="rect">
              <a:avLst/>
            </a:prstGeom>
            <a:noFill/>
          </p:spPr>
          <p:txBody>
            <a:bodyPr wrap="square" rtlCol="0">
              <a:spAutoFit/>
            </a:bodyPr>
            <a:lstStyle/>
            <a:p>
              <a:r>
                <a:rPr lang="en-US" sz="2000" dirty="0" err="1" smtClean="0">
                  <a:solidFill>
                    <a:srgbClr val="0000FF"/>
                  </a:solidFill>
                  <a:latin typeface="Times New Roman" pitchFamily="18" charset="0"/>
                  <a:cs typeface="Times New Roman" pitchFamily="18" charset="0"/>
                </a:rPr>
                <a:t>Điện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phân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nóng</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chảy</a:t>
              </a:r>
              <a:endParaRPr lang="en-US" sz="2000" dirty="0">
                <a:solidFill>
                  <a:srgbClr val="0000FF"/>
                </a:solidFill>
                <a:latin typeface="Times New Roman" pitchFamily="18" charset="0"/>
                <a:cs typeface="Times New Roman" pitchFamily="18" charset="0"/>
              </a:endParaRPr>
            </a:p>
          </p:txBody>
        </p:sp>
        <p:cxnSp>
          <p:nvCxnSpPr>
            <p:cNvPr id="25" name="Straight Arrow Connector 24"/>
            <p:cNvCxnSpPr/>
            <p:nvPr/>
          </p:nvCxnSpPr>
          <p:spPr>
            <a:xfrm>
              <a:off x="1698171" y="2365829"/>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894114" y="2300515"/>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sp>
        <p:nvSpPr>
          <p:cNvPr id="27" name="TextBox 26"/>
          <p:cNvSpPr txBox="1"/>
          <p:nvPr/>
        </p:nvSpPr>
        <p:spPr>
          <a:xfrm>
            <a:off x="0" y="3352794"/>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nhiệt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luyện</a:t>
            </a:r>
            <a:endParaRPr lang="en-US" sz="2800" b="1" dirty="0" smtClean="0">
              <a:solidFill>
                <a:srgbClr val="0000FF"/>
              </a:solidFill>
              <a:latin typeface="Times New Roman" pitchFamily="18" charset="0"/>
              <a:cs typeface="Times New Roman" pitchFamily="18" charset="0"/>
            </a:endParaRPr>
          </a:p>
        </p:txBody>
      </p:sp>
      <p:sp>
        <p:nvSpPr>
          <p:cNvPr id="22" name="TextBox 21"/>
          <p:cNvSpPr txBox="1"/>
          <p:nvPr/>
        </p:nvSpPr>
        <p:spPr>
          <a:xfrm>
            <a:off x="0" y="3773709"/>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yếu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Zn, Fe, Cu…</a:t>
            </a:r>
          </a:p>
        </p:txBody>
      </p:sp>
      <p:pic>
        <p:nvPicPr>
          <p:cNvPr id="4098" name="Picture 2"/>
          <p:cNvPicPr>
            <a:picLocks noChangeAspect="1" noChangeArrowheads="1"/>
          </p:cNvPicPr>
          <p:nvPr/>
        </p:nvPicPr>
        <p:blipFill>
          <a:blip r:embed="rId2"/>
          <a:srcRect/>
          <a:stretch>
            <a:fillRect/>
          </a:stretch>
        </p:blipFill>
        <p:spPr bwMode="auto">
          <a:xfrm>
            <a:off x="7808686" y="1861022"/>
            <a:ext cx="4383314" cy="4996978"/>
          </a:xfrm>
          <a:prstGeom prst="rect">
            <a:avLst/>
          </a:prstGeom>
          <a:noFill/>
          <a:ln w="9525">
            <a:noFill/>
            <a:miter lim="800000"/>
            <a:headEnd/>
            <a:tailEnd/>
          </a:ln>
          <a:effectLst/>
        </p:spPr>
      </p:pic>
      <p:grpSp>
        <p:nvGrpSpPr>
          <p:cNvPr id="33" name="Group 32"/>
          <p:cNvGrpSpPr/>
          <p:nvPr/>
        </p:nvGrpSpPr>
        <p:grpSpPr>
          <a:xfrm>
            <a:off x="0" y="4557491"/>
            <a:ext cx="12192000" cy="697650"/>
            <a:chOff x="0" y="4557491"/>
            <a:chExt cx="12192000" cy="697650"/>
          </a:xfrm>
        </p:grpSpPr>
        <p:sp>
          <p:nvSpPr>
            <p:cNvPr id="29" name="TextBox 28"/>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Fe</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3</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3CO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2Fe</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3CO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30" name="TextBox 29"/>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31" name="Straight Arrow Connector 30"/>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upRight)">
                                      <p:cBhvr>
                                        <p:cTn id="7" dur="1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upRight)">
                                      <p:cBhvr>
                                        <p:cTn id="12" dur="10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 calcmode="lin" valueType="num">
                                      <p:cBhvr>
                                        <p:cTn id="17" dur="1000" fill="hold"/>
                                        <p:tgtEl>
                                          <p:spTgt spid="4098"/>
                                        </p:tgtEl>
                                        <p:attrNameLst>
                                          <p:attrName>ppt_w</p:attrName>
                                        </p:attrNameLst>
                                      </p:cBhvr>
                                      <p:tavLst>
                                        <p:tav tm="0">
                                          <p:val>
                                            <p:fltVal val="0"/>
                                          </p:val>
                                        </p:tav>
                                        <p:tav tm="100000">
                                          <p:val>
                                            <p:strVal val="#ppt_w"/>
                                          </p:val>
                                        </p:tav>
                                      </p:tavLst>
                                    </p:anim>
                                    <p:anim calcmode="lin" valueType="num">
                                      <p:cBhvr>
                                        <p:cTn id="18" dur="1000" fill="hold"/>
                                        <p:tgtEl>
                                          <p:spTgt spid="4098"/>
                                        </p:tgtEl>
                                        <p:attrNameLst>
                                          <p:attrName>ppt_h</p:attrName>
                                        </p:attrNameLst>
                                      </p:cBhvr>
                                      <p:tavLst>
                                        <p:tav tm="0">
                                          <p:val>
                                            <p:fltVal val="0"/>
                                          </p:val>
                                        </p:tav>
                                        <p:tav tm="100000">
                                          <p:val>
                                            <p:strVal val="#ppt_h"/>
                                          </p:val>
                                        </p:tav>
                                      </p:tavLst>
                                    </p:anim>
                                    <p:animEffect transition="in" filter="fade">
                                      <p:cBhvr>
                                        <p:cTn id="19" dur="10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1000" fill="hold"/>
                                        <p:tgtEl>
                                          <p:spTgt spid="33"/>
                                        </p:tgtEl>
                                        <p:attrNameLst>
                                          <p:attrName>ppt_w</p:attrName>
                                        </p:attrNameLst>
                                      </p:cBhvr>
                                      <p:tavLst>
                                        <p:tav tm="0">
                                          <p:val>
                                            <p:fltVal val="0"/>
                                          </p:val>
                                        </p:tav>
                                        <p:tav tm="100000">
                                          <p:val>
                                            <p:strVal val="#ppt_w"/>
                                          </p:val>
                                        </p:tav>
                                      </p:tavLst>
                                    </p:anim>
                                    <p:anim calcmode="lin" valueType="num">
                                      <p:cBhvr>
                                        <p:cTn id="25" dur="1000" fill="hold"/>
                                        <p:tgtEl>
                                          <p:spTgt spid="33"/>
                                        </p:tgtEl>
                                        <p:attrNameLst>
                                          <p:attrName>ppt_h</p:attrName>
                                        </p:attrNameLst>
                                      </p:cBhvr>
                                      <p:tavLst>
                                        <p:tav tm="0">
                                          <p:val>
                                            <p:fltVal val="0"/>
                                          </p:val>
                                        </p:tav>
                                        <p:tav tm="100000">
                                          <p:val>
                                            <p:strVal val="#ppt_h"/>
                                          </p:val>
                                        </p:tav>
                                      </p:tavLst>
                                    </p:anim>
                                  </p:childTnLst>
                                </p:cTn>
                              </p:par>
                              <p:par>
                                <p:cTn id="26" presetID="22" presetClass="exit" presetSubtype="4" fill="hold" nodeType="withEffect">
                                  <p:stCondLst>
                                    <p:cond delay="0"/>
                                  </p:stCondLst>
                                  <p:childTnLst>
                                    <p:animEffect transition="out" filter="wipe(down)">
                                      <p:cBhvr>
                                        <p:cTn id="27" dur="1000"/>
                                        <p:tgtEl>
                                          <p:spTgt spid="4098"/>
                                        </p:tgtEl>
                                      </p:cBhvr>
                                    </p:animEffect>
                                    <p:set>
                                      <p:cBhvr>
                                        <p:cTn id="28" dur="1" fill="hold">
                                          <p:stCondLst>
                                            <p:cond delay="9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5180149"/>
            <a:ext cx="12192000" cy="523220"/>
          </a:xfrm>
          <a:prstGeom prst="rect">
            <a:avLst/>
          </a:prstGeom>
        </p:spPr>
        <p:txBody>
          <a:bodyPr wrap="square">
            <a:spAutoFit/>
          </a:bodyPr>
          <a:lstStyle/>
          <a:p>
            <a:pPr algn="just"/>
            <a:r>
              <a:rPr lang="vi-VN" sz="2800" dirty="0" smtClean="0">
                <a:solidFill>
                  <a:srgbClr val="FF00FF"/>
                </a:solidFill>
                <a:latin typeface="Times New Roman" pitchFamily="18" charset="0"/>
                <a:cs typeface="Times New Roman" pitchFamily="18" charset="0"/>
              </a:rPr>
              <a:t>Phản ứng tạo ra kim loại sắt ở thể </a:t>
            </a:r>
            <a:r>
              <a:rPr lang="en-US" sz="2800" dirty="0" err="1" smtClean="0">
                <a:solidFill>
                  <a:srgbClr val="FF00FF"/>
                </a:solidFill>
                <a:latin typeface="Times New Roman" pitchFamily="18" charset="0"/>
                <a:cs typeface="Times New Roman" pitchFamily="18" charset="0"/>
              </a:rPr>
              <a:t>lỏng</a:t>
            </a:r>
            <a:r>
              <a:rPr lang="en-US" sz="2800" dirty="0" smtClean="0">
                <a:solidFill>
                  <a:srgbClr val="FF00FF"/>
                </a:solidFill>
                <a:latin typeface="Times New Roman" pitchFamily="18" charset="0"/>
                <a:cs typeface="Times New Roman" pitchFamily="18" charset="0"/>
              </a:rPr>
              <a:t>.</a:t>
            </a:r>
            <a:endParaRPr lang="vi-VN" sz="2800" i="1" dirty="0">
              <a:solidFill>
                <a:srgbClr val="FF00FF"/>
              </a:solidFill>
              <a:latin typeface="Times New Roman" pitchFamily="18" charset="0"/>
              <a:cs typeface="Times New Roman" pitchFamily="18" charset="0"/>
            </a:endParaRPr>
          </a:p>
        </p:txBody>
      </p:sp>
      <p:pic>
        <p:nvPicPr>
          <p:cNvPr id="12" name="Picture 2"/>
          <p:cNvPicPr>
            <a:picLocks noChangeAspect="1" noChangeArrowheads="1"/>
          </p:cNvPicPr>
          <p:nvPr/>
        </p:nvPicPr>
        <p:blipFill>
          <a:blip r:embed="rId2"/>
          <a:srcRect/>
          <a:stretch>
            <a:fillRect/>
          </a:stretch>
        </p:blipFill>
        <p:spPr bwMode="auto">
          <a:xfrm>
            <a:off x="1756194" y="0"/>
            <a:ext cx="4383314" cy="499697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a:srcRect/>
          <a:stretch>
            <a:fillRect/>
          </a:stretch>
        </p:blipFill>
        <p:spPr bwMode="auto">
          <a:xfrm>
            <a:off x="6086441" y="0"/>
            <a:ext cx="4479924" cy="4618836"/>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fltVal val="0"/>
                                          </p:val>
                                        </p:tav>
                                        <p:tav tm="100000">
                                          <p:val>
                                            <p:strVal val="#ppt_w"/>
                                          </p:val>
                                        </p:tav>
                                      </p:tavLst>
                                    </p:anim>
                                    <p:anim calcmode="lin" valueType="num">
                                      <p:cBhvr>
                                        <p:cTn id="8" dur="1000" fill="hold"/>
                                        <p:tgtEl>
                                          <p:spTgt spid="5122"/>
                                        </p:tgtEl>
                                        <p:attrNameLst>
                                          <p:attrName>ppt_h</p:attrName>
                                        </p:attrNameLst>
                                      </p:cBhvr>
                                      <p:tavLst>
                                        <p:tav tm="0">
                                          <p:val>
                                            <p:fltVal val="0"/>
                                          </p:val>
                                        </p:tav>
                                        <p:tav tm="100000">
                                          <p:val>
                                            <p:strVal val="#ppt_h"/>
                                          </p:val>
                                        </p:tav>
                                      </p:tavLst>
                                    </p:anim>
                                    <p:animEffect transition="in" filter="fade">
                                      <p:cBhvr>
                                        <p:cTn id="9" dur="1000"/>
                                        <p:tgtEl>
                                          <p:spTgt spid="5122"/>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Effect transition="in" filter="fade">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4)">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2496459" y="0"/>
            <a:ext cx="3788229" cy="4268687"/>
          </a:xfrm>
          <a:prstGeom prst="rect">
            <a:avLst/>
          </a:prstGeom>
          <a:noFill/>
          <a:ln w="9525">
            <a:noFill/>
            <a:miter lim="800000"/>
            <a:headEnd/>
            <a:tailEnd/>
          </a:ln>
          <a:effectLst/>
        </p:spPr>
      </p:pic>
      <p:pic>
        <p:nvPicPr>
          <p:cNvPr id="6146" name="Picture 2"/>
          <p:cNvPicPr>
            <a:picLocks noChangeAspect="1" noChangeArrowheads="1"/>
          </p:cNvPicPr>
          <p:nvPr/>
        </p:nvPicPr>
        <p:blipFill>
          <a:blip r:embed="rId3"/>
          <a:srcRect/>
          <a:stretch>
            <a:fillRect/>
          </a:stretch>
        </p:blipFill>
        <p:spPr bwMode="auto">
          <a:xfrm>
            <a:off x="6268133" y="0"/>
            <a:ext cx="3474851" cy="4339771"/>
          </a:xfrm>
          <a:prstGeom prst="rect">
            <a:avLst/>
          </a:prstGeom>
          <a:noFill/>
          <a:ln w="9525">
            <a:noFill/>
            <a:miter lim="800000"/>
            <a:headEnd/>
            <a:tailEnd/>
          </a:ln>
          <a:effectLst/>
        </p:spPr>
      </p:pic>
      <p:grpSp>
        <p:nvGrpSpPr>
          <p:cNvPr id="8" name="Group 7"/>
          <p:cNvGrpSpPr/>
          <p:nvPr/>
        </p:nvGrpSpPr>
        <p:grpSpPr>
          <a:xfrm>
            <a:off x="0" y="4281719"/>
            <a:ext cx="12192000" cy="697650"/>
            <a:chOff x="0" y="4557491"/>
            <a:chExt cx="12192000" cy="697650"/>
          </a:xfrm>
        </p:grpSpPr>
        <p:sp>
          <p:nvSpPr>
            <p:cNvPr id="10" name="TextBox 9"/>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2ZnS</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2ZnO</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2SO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11" name="TextBox 10"/>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13" name="Straight Arrow Connector 12"/>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15" name="Group 14"/>
          <p:cNvGrpSpPr/>
          <p:nvPr/>
        </p:nvGrpSpPr>
        <p:grpSpPr>
          <a:xfrm>
            <a:off x="0" y="5029205"/>
            <a:ext cx="12192000" cy="697650"/>
            <a:chOff x="0" y="4557491"/>
            <a:chExt cx="12192000" cy="697650"/>
          </a:xfrm>
        </p:grpSpPr>
        <p:sp>
          <p:nvSpPr>
            <p:cNvPr id="16" name="TextBox 15"/>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ZnO</a:t>
              </a:r>
              <a:r>
                <a:rPr lang="en-US" sz="2800" dirty="0" smtClean="0">
                  <a:solidFill>
                    <a:srgbClr val="0000FF"/>
                  </a:solidFill>
                  <a:latin typeface="Times New Roman" pitchFamily="18" charset="0"/>
                  <a:cs typeface="Times New Roman" pitchFamily="18" charset="0"/>
                </a:rPr>
                <a:t> + C					Zn 	+ 	CO</a:t>
              </a:r>
              <a:endParaRPr lang="en-US" sz="2800" baseline="-25000" dirty="0" smtClean="0">
                <a:solidFill>
                  <a:srgbClr val="0000FF"/>
                </a:solidFill>
                <a:latin typeface="Times New Roman" pitchFamily="18" charset="0"/>
                <a:cs typeface="Times New Roman" pitchFamily="18" charset="0"/>
              </a:endParaRPr>
            </a:p>
          </p:txBody>
        </p:sp>
        <p:sp>
          <p:nvSpPr>
            <p:cNvPr id="17" name="TextBox 16"/>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18" name="Straight Arrow Connector 17"/>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sp>
        <p:nvSpPr>
          <p:cNvPr id="20" name="Rectangle 19"/>
          <p:cNvSpPr/>
          <p:nvPr/>
        </p:nvSpPr>
        <p:spPr>
          <a:xfrm>
            <a:off x="0" y="5657671"/>
            <a:ext cx="12192000" cy="523220"/>
          </a:xfrm>
          <a:prstGeom prst="rect">
            <a:avLst/>
          </a:prstGeom>
        </p:spPr>
        <p:txBody>
          <a:bodyPr wrap="square">
            <a:spAutoFit/>
          </a:bodyPr>
          <a:lstStyle/>
          <a:p>
            <a:pPr algn="just"/>
            <a:r>
              <a:rPr lang="vi-VN" sz="2800" dirty="0" smtClean="0">
                <a:solidFill>
                  <a:srgbClr val="FF00FF"/>
                </a:solidFill>
                <a:latin typeface="Times New Roman" pitchFamily="18" charset="0"/>
                <a:cs typeface="Times New Roman" pitchFamily="18" charset="0"/>
              </a:rPr>
              <a:t>Có thể ngưng tụ hơi kẽm về thể lỏng, sau đó đông đặc thể lỏng chuyển về thể rắn.</a:t>
            </a:r>
            <a:r>
              <a:rPr lang="en-US" sz="2800" dirty="0" smtClean="0">
                <a:solidFill>
                  <a:srgbClr val="FF00FF"/>
                </a:solidFill>
                <a:latin typeface="Times New Roman" pitchFamily="18" charset="0"/>
                <a:cs typeface="Times New Roman" pitchFamily="18" charset="0"/>
              </a:rPr>
              <a:t> </a:t>
            </a:r>
            <a:endParaRPr lang="en-US" sz="2800" dirty="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animEffect transition="in" filter="fade">
                                      <p:cBhvr>
                                        <p:cTn id="9" dur="1000"/>
                                        <p:tgtEl>
                                          <p:spTgt spid="5123"/>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1000" fill="hold"/>
                                        <p:tgtEl>
                                          <p:spTgt spid="15"/>
                                        </p:tgtEl>
                                        <p:attrNameLst>
                                          <p:attrName>ppt_w</p:attrName>
                                        </p:attrNameLst>
                                      </p:cBhvr>
                                      <p:tavLst>
                                        <p:tav tm="0">
                                          <p:val>
                                            <p:fltVal val="0"/>
                                          </p:val>
                                        </p:tav>
                                        <p:tav tm="100000">
                                          <p:val>
                                            <p:strVal val="#ppt_w"/>
                                          </p:val>
                                        </p:tav>
                                      </p:tavLst>
                                    </p:anim>
                                    <p:anim calcmode="lin" valueType="num">
                                      <p:cBhvr>
                                        <p:cTn id="21" dur="10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6146"/>
                                        </p:tgtEl>
                                        <p:attrNameLst>
                                          <p:attrName>style.visibility</p:attrName>
                                        </p:attrNameLst>
                                      </p:cBhvr>
                                      <p:to>
                                        <p:strVal val="visible"/>
                                      </p:to>
                                    </p:set>
                                    <p:anim calcmode="lin" valueType="num">
                                      <p:cBhvr>
                                        <p:cTn id="26" dur="500" fill="hold"/>
                                        <p:tgtEl>
                                          <p:spTgt spid="6146"/>
                                        </p:tgtEl>
                                        <p:attrNameLst>
                                          <p:attrName>ppt_w</p:attrName>
                                        </p:attrNameLst>
                                      </p:cBhvr>
                                      <p:tavLst>
                                        <p:tav tm="0">
                                          <p:val>
                                            <p:fltVal val="0"/>
                                          </p:val>
                                        </p:tav>
                                        <p:tav tm="100000">
                                          <p:val>
                                            <p:strVal val="#ppt_w"/>
                                          </p:val>
                                        </p:tav>
                                      </p:tavLst>
                                    </p:anim>
                                    <p:anim calcmode="lin" valueType="num">
                                      <p:cBhvr>
                                        <p:cTn id="27" dur="500" fill="hold"/>
                                        <p:tgtEl>
                                          <p:spTgt spid="6146"/>
                                        </p:tgtEl>
                                        <p:attrNameLst>
                                          <p:attrName>ppt_h</p:attrName>
                                        </p:attrNameLst>
                                      </p:cBhvr>
                                      <p:tavLst>
                                        <p:tav tm="0">
                                          <p:val>
                                            <p:fltVal val="0"/>
                                          </p:val>
                                        </p:tav>
                                        <p:tav tm="100000">
                                          <p:val>
                                            <p:strVal val="#ppt_h"/>
                                          </p:val>
                                        </p:tav>
                                      </p:tavLst>
                                    </p:anim>
                                    <p:anim calcmode="lin" valueType="num">
                                      <p:cBhvr>
                                        <p:cTn id="28" dur="500" fill="hold"/>
                                        <p:tgtEl>
                                          <p:spTgt spid="6146"/>
                                        </p:tgtEl>
                                        <p:attrNameLst>
                                          <p:attrName>style.rotation</p:attrName>
                                        </p:attrNameLst>
                                      </p:cBhvr>
                                      <p:tavLst>
                                        <p:tav tm="0">
                                          <p:val>
                                            <p:fltVal val="360"/>
                                          </p:val>
                                        </p:tav>
                                        <p:tav tm="100000">
                                          <p:val>
                                            <p:fltVal val="0"/>
                                          </p:val>
                                        </p:tav>
                                      </p:tavLst>
                                    </p:anim>
                                    <p:animEffect transition="in" filter="fade">
                                      <p:cBhvr>
                                        <p:cTn id="29" dur="500"/>
                                        <p:tgtEl>
                                          <p:spTgt spid="6146"/>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heel(4)">
                                      <p:cBhvr>
                                        <p:cTn id="34"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17: </a:t>
            </a:r>
            <a:r>
              <a:rPr lang="en-US" sz="2800" b="1" dirty="0" err="1" smtClean="0">
                <a:solidFill>
                  <a:srgbClr val="FF00FF"/>
                </a:solidFill>
                <a:latin typeface="Times New Roman" pitchFamily="18" charset="0"/>
                <a:cs typeface="Times New Roman" pitchFamily="18" charset="0"/>
              </a:rPr>
              <a:t>TÁCH</a:t>
            </a:r>
            <a:r>
              <a:rPr lang="en-US" sz="2800" b="1" dirty="0" smtClean="0">
                <a:solidFill>
                  <a:srgbClr val="FF00FF"/>
                </a:solidFill>
                <a:latin typeface="Times New Roman" pitchFamily="18" charset="0"/>
                <a:cs typeface="Times New Roman" pitchFamily="18" charset="0"/>
              </a:rPr>
              <a:t> KIM </a:t>
            </a:r>
            <a:r>
              <a:rPr lang="en-US" sz="2800" b="1" dirty="0" err="1" smtClean="0">
                <a:solidFill>
                  <a:srgbClr val="FF00FF"/>
                </a:solidFill>
                <a:latin typeface="Times New Roman" pitchFamily="18" charset="0"/>
                <a:cs typeface="Times New Roman" pitchFamily="18" charset="0"/>
              </a:rPr>
              <a:t>LOẠI</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SỬ</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DỤNG</a:t>
            </a:r>
            <a:r>
              <a:rPr lang="en-US" sz="2800" b="1" dirty="0" smtClean="0">
                <a:solidFill>
                  <a:srgbClr val="FF00FF"/>
                </a:solidFill>
                <a:latin typeface="Times New Roman" pitchFamily="18" charset="0"/>
                <a:cs typeface="Times New Roman" pitchFamily="18" charset="0"/>
              </a:rPr>
              <a:t> </a:t>
            </a:r>
            <a:r>
              <a:rPr lang="en-US" sz="2800" b="1" dirty="0" err="1" smtClean="0">
                <a:solidFill>
                  <a:srgbClr val="FF00FF"/>
                </a:solidFill>
                <a:latin typeface="Times New Roman" pitchFamily="18" charset="0"/>
                <a:cs typeface="Times New Roman" pitchFamily="18" charset="0"/>
              </a:rPr>
              <a:t>HỢP</a:t>
            </a:r>
            <a:r>
              <a:rPr lang="en-US" sz="2800" b="1" dirty="0" smtClean="0">
                <a:solidFill>
                  <a:srgbClr val="FF00FF"/>
                </a:solidFill>
                <a:latin typeface="Times New Roman" pitchFamily="18" charset="0"/>
                <a:cs typeface="Times New Roman" pitchFamily="18" charset="0"/>
              </a:rPr>
              <a:t> KIM</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TÁCH</a:t>
            </a:r>
            <a:r>
              <a:rPr lang="en-US" sz="2800" b="1" dirty="0" smtClean="0">
                <a:solidFill>
                  <a:srgbClr val="0000FF"/>
                </a:solidFill>
                <a:latin typeface="Times New Roman" pitchFamily="18" charset="0"/>
                <a:cs typeface="Times New Roman" pitchFamily="18" charset="0"/>
              </a:rPr>
              <a:t> KIM </a:t>
            </a:r>
            <a:r>
              <a:rPr lang="en-US" sz="2800" b="1" dirty="0" err="1" smtClean="0">
                <a:solidFill>
                  <a:srgbClr val="0000FF"/>
                </a:solidFill>
                <a:latin typeface="Times New Roman" pitchFamily="18" charset="0"/>
                <a:cs typeface="Times New Roman" pitchFamily="18" charset="0"/>
              </a:rPr>
              <a:t>LOẠI</a:t>
            </a:r>
            <a:endParaRPr lang="en-US" sz="2800" b="1" dirty="0" smtClean="0">
              <a:solidFill>
                <a:srgbClr val="0000FF"/>
              </a:solidFill>
              <a:latin typeface="Times New Roman" pitchFamily="18" charset="0"/>
              <a:cs typeface="Times New Roman" pitchFamily="18" charset="0"/>
            </a:endParaRP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49080"/>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điện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nóng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chảy</a:t>
            </a:r>
            <a:endParaRPr lang="en-US" sz="2800" b="1" dirty="0" smtClean="0">
              <a:solidFill>
                <a:srgbClr val="0000FF"/>
              </a:solidFill>
              <a:latin typeface="Times New Roman" pitchFamily="18" charset="0"/>
              <a:cs typeface="Times New Roman" pitchFamily="18" charset="0"/>
            </a:endParaRPr>
          </a:p>
        </p:txBody>
      </p:sp>
      <p:sp>
        <p:nvSpPr>
          <p:cNvPr id="9" name="TextBox 8"/>
          <p:cNvSpPr txBox="1"/>
          <p:nvPr/>
        </p:nvSpPr>
        <p:spPr>
          <a:xfrm>
            <a:off x="0" y="1255480"/>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mạnh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Na, Mg, Al…</a:t>
            </a:r>
          </a:p>
        </p:txBody>
      </p:sp>
      <p:sp>
        <p:nvSpPr>
          <p:cNvPr id="10" name="TextBox 9"/>
          <p:cNvSpPr txBox="1"/>
          <p:nvPr/>
        </p:nvSpPr>
        <p:spPr>
          <a:xfrm>
            <a:off x="0" y="1683651"/>
            <a:ext cx="12192000" cy="523220"/>
          </a:xfrm>
          <a:prstGeom prst="rect">
            <a:avLst/>
          </a:prstGeom>
          <a:noFill/>
        </p:spPr>
        <p:txBody>
          <a:bodyPr wrap="square" rtlCol="0">
            <a:spAutoFit/>
          </a:bodyPr>
          <a:lstStyle/>
          <a:p>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a:t>
            </a:r>
          </a:p>
        </p:txBody>
      </p:sp>
      <p:grpSp>
        <p:nvGrpSpPr>
          <p:cNvPr id="2" name="Group 20"/>
          <p:cNvGrpSpPr/>
          <p:nvPr/>
        </p:nvGrpSpPr>
        <p:grpSpPr>
          <a:xfrm>
            <a:off x="0" y="2002975"/>
            <a:ext cx="12192000" cy="697650"/>
            <a:chOff x="0" y="2002975"/>
            <a:chExt cx="12192000" cy="697650"/>
          </a:xfrm>
        </p:grpSpPr>
        <p:sp>
          <p:nvSpPr>
            <p:cNvPr id="11" name="TextBox 10"/>
            <p:cNvSpPr txBox="1"/>
            <p:nvPr/>
          </p:nvSpPr>
          <p:spPr>
            <a:xfrm>
              <a:off x="0" y="2119080"/>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2Al</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3</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4Al</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1915882" y="2002975"/>
              <a:ext cx="2351314" cy="400110"/>
            </a:xfrm>
            <a:prstGeom prst="rect">
              <a:avLst/>
            </a:prstGeom>
            <a:noFill/>
          </p:spPr>
          <p:txBody>
            <a:bodyPr wrap="square" rtlCol="0">
              <a:spAutoFit/>
            </a:bodyPr>
            <a:lstStyle/>
            <a:p>
              <a:r>
                <a:rPr lang="en-US" sz="2000" dirty="0" err="1" smtClean="0">
                  <a:solidFill>
                    <a:srgbClr val="0000FF"/>
                  </a:solidFill>
                  <a:latin typeface="Times New Roman" pitchFamily="18" charset="0"/>
                  <a:cs typeface="Times New Roman" pitchFamily="18" charset="0"/>
                </a:rPr>
                <a:t>Điện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phân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nóng</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chảy</a:t>
              </a:r>
              <a:endParaRPr lang="en-US" sz="2000" dirty="0">
                <a:solidFill>
                  <a:srgbClr val="0000FF"/>
                </a:solidFill>
                <a:latin typeface="Times New Roman" pitchFamily="18" charset="0"/>
                <a:cs typeface="Times New Roman" pitchFamily="18" charset="0"/>
              </a:endParaRPr>
            </a:p>
          </p:txBody>
        </p:sp>
        <p:cxnSp>
          <p:nvCxnSpPr>
            <p:cNvPr id="19" name="Straight Arrow Connector 18"/>
            <p:cNvCxnSpPr/>
            <p:nvPr/>
          </p:nvCxnSpPr>
          <p:spPr>
            <a:xfrm>
              <a:off x="1698171" y="2365829"/>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894114" y="2300515"/>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Cryolite</a:t>
              </a:r>
              <a:endParaRPr lang="en-US" sz="2000" dirty="0">
                <a:solidFill>
                  <a:srgbClr val="0000FF"/>
                </a:solidFill>
                <a:latin typeface="Times New Roman" pitchFamily="18" charset="0"/>
                <a:cs typeface="Times New Roman" pitchFamily="18" charset="0"/>
              </a:endParaRPr>
            </a:p>
          </p:txBody>
        </p:sp>
      </p:grpSp>
      <p:grpSp>
        <p:nvGrpSpPr>
          <p:cNvPr id="3" name="Group 21"/>
          <p:cNvGrpSpPr/>
          <p:nvPr/>
        </p:nvGrpSpPr>
        <p:grpSpPr>
          <a:xfrm>
            <a:off x="0" y="2735948"/>
            <a:ext cx="12192000" cy="697650"/>
            <a:chOff x="0" y="2002975"/>
            <a:chExt cx="12192000" cy="697650"/>
          </a:xfrm>
        </p:grpSpPr>
        <p:sp>
          <p:nvSpPr>
            <p:cNvPr id="23" name="TextBox 22"/>
            <p:cNvSpPr txBox="1"/>
            <p:nvPr/>
          </p:nvSpPr>
          <p:spPr>
            <a:xfrm>
              <a:off x="0" y="2119080"/>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2NaCl</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2Na</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Cl</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24" name="TextBox 23"/>
            <p:cNvSpPr txBox="1"/>
            <p:nvPr/>
          </p:nvSpPr>
          <p:spPr>
            <a:xfrm>
              <a:off x="1915882" y="2002975"/>
              <a:ext cx="2351314" cy="400110"/>
            </a:xfrm>
            <a:prstGeom prst="rect">
              <a:avLst/>
            </a:prstGeom>
            <a:noFill/>
          </p:spPr>
          <p:txBody>
            <a:bodyPr wrap="square" rtlCol="0">
              <a:spAutoFit/>
            </a:bodyPr>
            <a:lstStyle/>
            <a:p>
              <a:r>
                <a:rPr lang="en-US" sz="2000" dirty="0" err="1" smtClean="0">
                  <a:solidFill>
                    <a:srgbClr val="0000FF"/>
                  </a:solidFill>
                  <a:latin typeface="Times New Roman" pitchFamily="18" charset="0"/>
                  <a:cs typeface="Times New Roman" pitchFamily="18" charset="0"/>
                </a:rPr>
                <a:t>Điện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phân</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nóng</a:t>
              </a:r>
              <a:r>
                <a:rPr lang="en-US" sz="2000" dirty="0" smtClean="0">
                  <a:solidFill>
                    <a:srgbClr val="0000FF"/>
                  </a:solidFill>
                  <a:latin typeface="Times New Roman" pitchFamily="18" charset="0"/>
                  <a:cs typeface="Times New Roman" pitchFamily="18" charset="0"/>
                </a:rPr>
                <a:t> </a:t>
              </a:r>
              <a:r>
                <a:rPr lang="en-US" sz="2000" dirty="0" err="1" smtClean="0">
                  <a:solidFill>
                    <a:srgbClr val="0000FF"/>
                  </a:solidFill>
                  <a:latin typeface="Times New Roman" pitchFamily="18" charset="0"/>
                  <a:cs typeface="Times New Roman" pitchFamily="18" charset="0"/>
                </a:rPr>
                <a:t>chảy</a:t>
              </a:r>
              <a:endParaRPr lang="en-US" sz="2000" dirty="0">
                <a:solidFill>
                  <a:srgbClr val="0000FF"/>
                </a:solidFill>
                <a:latin typeface="Times New Roman" pitchFamily="18" charset="0"/>
                <a:cs typeface="Times New Roman" pitchFamily="18" charset="0"/>
              </a:endParaRPr>
            </a:p>
          </p:txBody>
        </p:sp>
        <p:cxnSp>
          <p:nvCxnSpPr>
            <p:cNvPr id="25" name="Straight Arrow Connector 24"/>
            <p:cNvCxnSpPr/>
            <p:nvPr/>
          </p:nvCxnSpPr>
          <p:spPr>
            <a:xfrm>
              <a:off x="1698171" y="2365829"/>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894114" y="2300515"/>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sp>
        <p:nvSpPr>
          <p:cNvPr id="27" name="TextBox 26"/>
          <p:cNvSpPr txBox="1"/>
          <p:nvPr/>
        </p:nvSpPr>
        <p:spPr>
          <a:xfrm>
            <a:off x="0" y="3352794"/>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2. </a:t>
            </a:r>
            <a:r>
              <a:rPr lang="en-US" sz="2800" b="1" dirty="0" err="1" smtClean="0">
                <a:solidFill>
                  <a:srgbClr val="0000FF"/>
                </a:solidFill>
                <a:latin typeface="Times New Roman" pitchFamily="18" charset="0"/>
                <a:cs typeface="Times New Roman" pitchFamily="18" charset="0"/>
              </a:rPr>
              <a:t>Phương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pháp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nhiệt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luyện</a:t>
            </a:r>
            <a:endParaRPr lang="en-US" sz="2800" b="1" dirty="0" smtClean="0">
              <a:solidFill>
                <a:srgbClr val="0000FF"/>
              </a:solidFill>
              <a:latin typeface="Times New Roman" pitchFamily="18" charset="0"/>
              <a:cs typeface="Times New Roman" pitchFamily="18" charset="0"/>
            </a:endParaRPr>
          </a:p>
        </p:txBody>
      </p:sp>
      <p:sp>
        <p:nvSpPr>
          <p:cNvPr id="22" name="TextBox 21"/>
          <p:cNvSpPr txBox="1"/>
          <p:nvPr/>
        </p:nvSpPr>
        <p:spPr>
          <a:xfrm>
            <a:off x="0" y="3773709"/>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Dùng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để</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tách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các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kim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loại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hoạt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động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hóa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học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bình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yếu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như</a:t>
            </a:r>
            <a:r>
              <a:rPr lang="en-US" sz="2800" dirty="0" smtClean="0">
                <a:solidFill>
                  <a:srgbClr val="0000FF"/>
                </a:solidFill>
                <a:latin typeface="Times New Roman" pitchFamily="18" charset="0"/>
                <a:cs typeface="Times New Roman" pitchFamily="18" charset="0"/>
              </a:rPr>
              <a:t> Zn, Fe, Cu…</a:t>
            </a:r>
          </a:p>
        </p:txBody>
      </p:sp>
      <p:grpSp>
        <p:nvGrpSpPr>
          <p:cNvPr id="4" name="Group 32"/>
          <p:cNvGrpSpPr/>
          <p:nvPr/>
        </p:nvGrpSpPr>
        <p:grpSpPr>
          <a:xfrm>
            <a:off x="0" y="4397837"/>
            <a:ext cx="12192000" cy="697650"/>
            <a:chOff x="0" y="4557491"/>
            <a:chExt cx="12192000" cy="697650"/>
          </a:xfrm>
        </p:grpSpPr>
        <p:sp>
          <p:nvSpPr>
            <p:cNvPr id="29" name="TextBox 28"/>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Fe</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baseline="-25000" dirty="0" err="1" smtClean="0">
                  <a:solidFill>
                    <a:srgbClr val="0000FF"/>
                  </a:solidFill>
                  <a:latin typeface="Times New Roman" pitchFamily="18" charset="0"/>
                  <a:cs typeface="Times New Roman" pitchFamily="18" charset="0"/>
                </a:rPr>
                <a:t>3</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3CO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2Fe</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3CO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30" name="TextBox 29"/>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31" name="Straight Arrow Connector 30"/>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28" name="Group 27"/>
          <p:cNvGrpSpPr/>
          <p:nvPr/>
        </p:nvGrpSpPr>
        <p:grpSpPr>
          <a:xfrm>
            <a:off x="0" y="4775195"/>
            <a:ext cx="12192000" cy="697650"/>
            <a:chOff x="0" y="4557491"/>
            <a:chExt cx="12192000" cy="697650"/>
          </a:xfrm>
        </p:grpSpPr>
        <p:sp>
          <p:nvSpPr>
            <p:cNvPr id="33" name="TextBox 32"/>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2ZnS</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3O</a:t>
              </a:r>
              <a:r>
                <a:rPr lang="en-US" sz="2800" baseline="-25000" dirty="0" err="1"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2ZnO</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2SO</a:t>
              </a:r>
              <a:r>
                <a:rPr lang="en-US" sz="2800" baseline="-25000" dirty="0" err="1" smtClean="0">
                  <a:solidFill>
                    <a:srgbClr val="0000FF"/>
                  </a:solidFill>
                  <a:latin typeface="Times New Roman" pitchFamily="18" charset="0"/>
                  <a:cs typeface="Times New Roman" pitchFamily="18" charset="0"/>
                </a:rPr>
                <a:t>2</a:t>
              </a:r>
              <a:endParaRPr lang="en-US" sz="2800" baseline="-25000" dirty="0" smtClean="0">
                <a:solidFill>
                  <a:srgbClr val="0000FF"/>
                </a:solidFill>
                <a:latin typeface="Times New Roman" pitchFamily="18" charset="0"/>
                <a:cs typeface="Times New Roman" pitchFamily="18" charset="0"/>
              </a:endParaRPr>
            </a:p>
          </p:txBody>
        </p:sp>
        <p:sp>
          <p:nvSpPr>
            <p:cNvPr id="34" name="TextBox 33"/>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35" name="Straight Arrow Connector 34"/>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grpSp>
        <p:nvGrpSpPr>
          <p:cNvPr id="37" name="Group 36"/>
          <p:cNvGrpSpPr/>
          <p:nvPr/>
        </p:nvGrpSpPr>
        <p:grpSpPr>
          <a:xfrm>
            <a:off x="0" y="5101775"/>
            <a:ext cx="12192000" cy="697650"/>
            <a:chOff x="0" y="4557491"/>
            <a:chExt cx="12192000" cy="697650"/>
          </a:xfrm>
        </p:grpSpPr>
        <p:sp>
          <p:nvSpPr>
            <p:cNvPr id="38" name="TextBox 37"/>
            <p:cNvSpPr txBox="1"/>
            <p:nvPr/>
          </p:nvSpPr>
          <p:spPr>
            <a:xfrm>
              <a:off x="0" y="4673596"/>
              <a:ext cx="12192000" cy="523220"/>
            </a:xfrm>
            <a:prstGeom prst="rect">
              <a:avLst/>
            </a:prstGeom>
            <a:noFill/>
          </p:spPr>
          <p:txBody>
            <a:bodyPr wrap="square" rtlCol="0">
              <a:spAutoFit/>
            </a:bodyPr>
            <a:lstStyle/>
            <a:p>
              <a:pPr lvl="1"/>
              <a:r>
                <a:rPr lang="en-US" sz="2800" dirty="0" err="1" smtClean="0">
                  <a:solidFill>
                    <a:srgbClr val="0000FF"/>
                  </a:solidFill>
                  <a:latin typeface="Times New Roman" pitchFamily="18" charset="0"/>
                  <a:cs typeface="Times New Roman" pitchFamily="18" charset="0"/>
                </a:rPr>
                <a:t>ZnO</a:t>
              </a:r>
              <a:r>
                <a:rPr lang="en-US" sz="2800" dirty="0" smtClean="0">
                  <a:solidFill>
                    <a:srgbClr val="0000FF"/>
                  </a:solidFill>
                  <a:latin typeface="Times New Roman" pitchFamily="18" charset="0"/>
                  <a:cs typeface="Times New Roman" pitchFamily="18" charset="0"/>
                </a:rPr>
                <a:t> + C					Zn 	+ 	CO</a:t>
              </a:r>
              <a:endParaRPr lang="en-US" sz="2800" baseline="-25000" dirty="0" smtClean="0">
                <a:solidFill>
                  <a:srgbClr val="0000FF"/>
                </a:solidFill>
                <a:latin typeface="Times New Roman" pitchFamily="18" charset="0"/>
                <a:cs typeface="Times New Roman" pitchFamily="18" charset="0"/>
              </a:endParaRPr>
            </a:p>
          </p:txBody>
        </p:sp>
        <p:sp>
          <p:nvSpPr>
            <p:cNvPr id="39" name="TextBox 38"/>
            <p:cNvSpPr txBox="1"/>
            <p:nvPr/>
          </p:nvSpPr>
          <p:spPr>
            <a:xfrm>
              <a:off x="2975404" y="4557491"/>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40" name="Straight Arrow Connector 39"/>
            <p:cNvCxnSpPr/>
            <p:nvPr/>
          </p:nvCxnSpPr>
          <p:spPr>
            <a:xfrm>
              <a:off x="2685123" y="4978401"/>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894114" y="4855031"/>
              <a:ext cx="2351314" cy="400110"/>
            </a:xfrm>
            <a:prstGeom prst="rect">
              <a:avLst/>
            </a:prstGeom>
            <a:noFill/>
          </p:spPr>
          <p:txBody>
            <a:bodyPr wrap="square" rtlCol="0">
              <a:spAutoFit/>
            </a:bodyPr>
            <a:lstStyle/>
            <a:p>
              <a:pPr algn="ctr"/>
              <a:endParaRPr lang="en-US" sz="2000" dirty="0">
                <a:solidFill>
                  <a:srgbClr val="0000FF"/>
                </a:solidFill>
                <a:latin typeface="Times New Roman" pitchFamily="18" charset="0"/>
                <a:cs typeface="Times New Roman" pitchFamily="18" charset="0"/>
              </a:endParaRPr>
            </a:p>
          </p:txBody>
        </p:sp>
      </p:grpSp>
      <p:pic>
        <p:nvPicPr>
          <p:cNvPr id="7170" name="Picture 2"/>
          <p:cNvPicPr>
            <a:picLocks noChangeAspect="1" noChangeArrowheads="1"/>
          </p:cNvPicPr>
          <p:nvPr/>
        </p:nvPicPr>
        <p:blipFill>
          <a:blip r:embed="rId2"/>
          <a:srcRect/>
          <a:stretch>
            <a:fillRect/>
          </a:stretch>
        </p:blipFill>
        <p:spPr bwMode="auto">
          <a:xfrm>
            <a:off x="-16386" y="838801"/>
            <a:ext cx="12208386" cy="3152627"/>
          </a:xfrm>
          <a:prstGeom prst="rect">
            <a:avLst/>
          </a:prstGeom>
          <a:noFill/>
          <a:ln w="9525">
            <a:noFill/>
            <a:miter lim="800000"/>
            <a:headEnd/>
            <a:tailEnd/>
          </a:ln>
          <a:effectLst/>
        </p:spPr>
      </p:pic>
      <p:sp>
        <p:nvSpPr>
          <p:cNvPr id="42" name="TextBox 41"/>
          <p:cNvSpPr txBox="1"/>
          <p:nvPr/>
        </p:nvSpPr>
        <p:spPr>
          <a:xfrm>
            <a:off x="0" y="5667822"/>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KIM</a:t>
            </a:r>
          </a:p>
        </p:txBody>
      </p:sp>
      <p:sp>
        <p:nvSpPr>
          <p:cNvPr id="43" name="TextBox 42"/>
          <p:cNvSpPr txBox="1"/>
          <p:nvPr/>
        </p:nvSpPr>
        <p:spPr>
          <a:xfrm>
            <a:off x="0" y="6103252"/>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1.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hợp</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kim</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wheel(4)">
                                      <p:cBhvr>
                                        <p:cTn id="19" dur="1000"/>
                                        <p:tgtEl>
                                          <p:spTgt spid="7170"/>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xit" presetSubtype="32" fill="hold" nodeType="clickEffect">
                                  <p:stCondLst>
                                    <p:cond delay="0"/>
                                  </p:stCondLst>
                                  <p:childTnLst>
                                    <p:anim calcmode="lin" valueType="num">
                                      <p:cBhvr>
                                        <p:cTn id="23" dur="1000"/>
                                        <p:tgtEl>
                                          <p:spTgt spid="7170"/>
                                        </p:tgtEl>
                                        <p:attrNameLst>
                                          <p:attrName>ppt_w</p:attrName>
                                        </p:attrNameLst>
                                      </p:cBhvr>
                                      <p:tavLst>
                                        <p:tav tm="0">
                                          <p:val>
                                            <p:strVal val="ppt_w"/>
                                          </p:val>
                                        </p:tav>
                                        <p:tav tm="100000">
                                          <p:val>
                                            <p:fltVal val="0"/>
                                          </p:val>
                                        </p:tav>
                                      </p:tavLst>
                                    </p:anim>
                                    <p:anim calcmode="lin" valueType="num">
                                      <p:cBhvr>
                                        <p:cTn id="24" dur="1000"/>
                                        <p:tgtEl>
                                          <p:spTgt spid="7170"/>
                                        </p:tgtEl>
                                        <p:attrNameLst>
                                          <p:attrName>ppt_h</p:attrName>
                                        </p:attrNameLst>
                                      </p:cBhvr>
                                      <p:tavLst>
                                        <p:tav tm="0">
                                          <p:val>
                                            <p:strVal val="ppt_h"/>
                                          </p:val>
                                        </p:tav>
                                        <p:tav tm="100000">
                                          <p:val>
                                            <p:fltVal val="0"/>
                                          </p:val>
                                        </p:tav>
                                      </p:tavLst>
                                    </p:anim>
                                    <p:set>
                                      <p:cBhvr>
                                        <p:cTn id="25" dur="1" fill="hold">
                                          <p:stCondLst>
                                            <p:cond delay="999"/>
                                          </p:stCondLst>
                                        </p:cTn>
                                        <p:tgtEl>
                                          <p:spTgt spid="7170"/>
                                        </p:tgtEl>
                                        <p:attrNameLst>
                                          <p:attrName>style.visibility</p:attrName>
                                        </p:attrNameLst>
                                      </p:cBhvr>
                                      <p:to>
                                        <p:strVal val="hidden"/>
                                      </p:to>
                                    </p:set>
                                  </p:childTnLst>
                                </p:cTn>
                              </p:par>
                              <p:par>
                                <p:cTn id="26" presetID="18" presetClass="entr" presetSubtype="3"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strips(upRight)">
                                      <p:cBhvr>
                                        <p:cTn id="28" dur="10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3"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strips(upRight)">
                                      <p:cBhvr>
                                        <p:cTn id="3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theme/theme1.xml><?xml version="1.0" encoding="utf-8"?>
<a:theme xmlns:a="http://schemas.openxmlformats.org/drawingml/2006/main" name="MỞ ĐẦU KHTN 7-HIỀ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MỞ ĐẦU KHTN 7-HIỀN</Template>
  <TotalTime>1900</TotalTime>
  <Words>1290</Words>
  <Application>Microsoft Office PowerPoint</Application>
  <PresentationFormat>Custom</PresentationFormat>
  <Paragraphs>146</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MỞ ĐẦU KHTN 7-HIỀN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Bùi Thị Thu Hiền</dc:creator>
  <cp:lastModifiedBy>Lam</cp:lastModifiedBy>
  <cp:revision>342</cp:revision>
  <dcterms:created xsi:type="dcterms:W3CDTF">2022-07-11T10:05:56Z</dcterms:created>
  <dcterms:modified xsi:type="dcterms:W3CDTF">2024-12-05T01:11:14Z</dcterms:modified>
</cp:coreProperties>
</file>