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78" r:id="rId2"/>
    <p:sldId id="257" r:id="rId3"/>
    <p:sldId id="283" r:id="rId4"/>
    <p:sldId id="286" r:id="rId5"/>
    <p:sldId id="274" r:id="rId6"/>
    <p:sldId id="275" r:id="rId7"/>
    <p:sldId id="287" r:id="rId8"/>
    <p:sldId id="259" r:id="rId9"/>
    <p:sldId id="260" r:id="rId10"/>
    <p:sldId id="284" r:id="rId11"/>
    <p:sldId id="262" r:id="rId12"/>
    <p:sldId id="285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82" r:id="rId23"/>
    <p:sldId id="280" r:id="rId24"/>
    <p:sldId id="279" r:id="rId25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4580" autoAdjust="0"/>
  </p:normalViewPr>
  <p:slideViewPr>
    <p:cSldViewPr>
      <p:cViewPr varScale="1">
        <p:scale>
          <a:sx n="84" d="100"/>
          <a:sy n="84" d="100"/>
        </p:scale>
        <p:origin x="774" y="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B12A13E-402C-4CB6-B4F4-31C0F3F597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68543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946CC35-F538-4353-B175-7A593D3D6D1F}" type="slidenum">
              <a:rPr lang="en-US" altLang="en-US"/>
              <a:pPr eaLnBrk="1" hangingPunct="1"/>
              <a:t>2</a:t>
            </a:fld>
            <a:endParaRPr lang="en-US" altLang="en-US"/>
          </a:p>
        </p:txBody>
      </p:sp>
      <p:sp>
        <p:nvSpPr>
          <p:cNvPr id="27651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384175" y="687388"/>
            <a:ext cx="6089650" cy="3425825"/>
          </a:xfrm>
          <a:ln w="12700" cap="flat"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8040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410244A-113F-463A-906F-6CC11F21C63E}" type="slidenum">
              <a:rPr lang="en-US" altLang="en-US"/>
              <a:pPr eaLnBrk="1" hangingPunct="1"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0785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8DA89B-C3CC-49C7-9C97-59630FF4DA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2103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CA6B27-D161-4306-B239-FAA58A3B54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4228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4FA5A7-5737-4A78-AE59-7199A76335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6596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362AD1-5685-4BCC-9AC5-6B6C8F0880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0119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754026-99AF-4B5A-85F0-0C61D298D5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9008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F9566B-A90F-4785-A487-201B17BC56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5258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560E5F-9053-4438-9600-5D7C8D278D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027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240A6F-F039-4D8F-B5F1-3BD0520480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975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E34B55-6DCC-4765-8215-FD5DEFD702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6116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F170BD-9BD4-41E9-A5F2-A261699113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5703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5547CF-C33D-4681-8173-345F1B587E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7884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8E93CD8-0FC1-4311-BCBC-AF210BD1E29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1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3.wmf"/><Relationship Id="rId7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12" Type="http://schemas.openxmlformats.org/officeDocument/2006/relationships/image" Target="../media/image2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png"/><Relationship Id="rId14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5T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570"/>
          <a:stretch>
            <a:fillRect/>
          </a:stretch>
        </p:blipFill>
        <p:spPr bwMode="auto">
          <a:xfrm>
            <a:off x="0" y="0"/>
            <a:ext cx="3048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4" descr="butterflies_flowers_md_wh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914400"/>
            <a:ext cx="168910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5"/>
          <p:cNvSpPr>
            <a:spLocks noChangeArrowheads="1"/>
          </p:cNvSpPr>
          <p:nvPr/>
        </p:nvSpPr>
        <p:spPr bwMode="auto">
          <a:xfrm>
            <a:off x="2743200" y="2266950"/>
            <a:ext cx="5105400" cy="1257300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600" b="1" i="1">
                <a:solidFill>
                  <a:srgbClr val="3333FF"/>
                </a:solidFill>
                <a:latin typeface="Times New Roman" panose="02020603050405020304" pitchFamily="18" charset="0"/>
              </a:rPr>
              <a:t>Môn Công Nghệ 9</a:t>
            </a: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1447800" y="4144963"/>
            <a:ext cx="67818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Người</a:t>
            </a:r>
            <a:r>
              <a:rPr lang="en-US" sz="36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thực</a:t>
            </a:r>
            <a:r>
              <a:rPr lang="en-US" sz="36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hiện</a:t>
            </a:r>
            <a:r>
              <a:rPr lang="en-US" sz="36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: </a:t>
            </a:r>
            <a:r>
              <a:rPr 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endParaRPr lang="en-US" sz="36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43200" y="304800"/>
            <a:ext cx="5715000" cy="514350"/>
          </a:xfrm>
          <a:prstGeom prst="rect">
            <a:avLst/>
          </a:prstGeom>
          <a:solidFill>
            <a:schemeClr val="bg1"/>
          </a:solidFill>
          <a:ln w="57150" cmpd="thinThick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TRƯỜNG TH&amp;THCS </a:t>
            </a:r>
            <a:r>
              <a:rPr lang="en-US" sz="28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HIỀN HÀO</a:t>
            </a:r>
            <a:endParaRPr lang="en-US" sz="2800" dirty="0"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914400" y="457200"/>
            <a:ext cx="7942263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III/ Nội dung và trình t</a:t>
            </a:r>
            <a:r>
              <a:rPr lang="vi-V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ự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th</a:t>
            </a:r>
            <a:r>
              <a:rPr lang="vi-V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ực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hành</a:t>
            </a:r>
          </a:p>
          <a:p>
            <a:pPr eaLnBrk="1" hangingPunct="1"/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1. Tìm hiểu mạch </a:t>
            </a:r>
            <a:r>
              <a:rPr lang="vi-V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iện:</a:t>
            </a:r>
          </a:p>
          <a:p>
            <a:pPr eaLnBrk="1" hangingPunct="1"/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Công dụng của mạch </a:t>
            </a:r>
            <a:r>
              <a:rPr lang="vi-V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iện:</a:t>
            </a:r>
          </a:p>
          <a:p>
            <a:pPr eaLnBrk="1" hangingPunct="1"/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Mạch </a:t>
            </a:r>
            <a:r>
              <a:rPr lang="vi-V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iện này dùng </a:t>
            </a:r>
            <a:r>
              <a:rPr lang="vi-V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lắp mạch </a:t>
            </a:r>
            <a:r>
              <a:rPr lang="vi-V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iện </a:t>
            </a:r>
            <a:r>
              <a:rPr lang="vi-V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cầu thang</a:t>
            </a:r>
          </a:p>
          <a:p>
            <a:pPr eaLnBrk="1" hangingPunct="1"/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hoặc hai công tắc hai n</a:t>
            </a:r>
            <a:r>
              <a:rPr lang="vi-V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iều khiển một bóng </a:t>
            </a:r>
            <a:r>
              <a:rPr lang="vi-V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533400" y="228600"/>
            <a:ext cx="5867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A50021"/>
                </a:solidFill>
                <a:latin typeface="Tahoma" panose="020B0604030504040204" pitchFamily="34" charset="0"/>
                <a:sym typeface="Wingdings 2" panose="05020102010507070707" pitchFamily="18" charset="2"/>
              </a:rPr>
              <a:t>TÌM HiỂU CÔNG TẮC BA CỰC</a:t>
            </a:r>
          </a:p>
        </p:txBody>
      </p:sp>
      <p:pic>
        <p:nvPicPr>
          <p:cNvPr id="10243" name="Picture 3" descr="Congta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206500"/>
            <a:ext cx="1871662" cy="233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 descr="Congtac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188" y="1206500"/>
            <a:ext cx="1954212" cy="245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2032000" y="3660775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>
              <a:latin typeface="VNI-Avo" pitchFamily="2" charset="0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584450" y="2514600"/>
            <a:ext cx="2692400" cy="1108075"/>
            <a:chOff x="1751" y="2635"/>
            <a:chExt cx="1696" cy="929"/>
          </a:xfrm>
        </p:grpSpPr>
        <p:sp>
          <p:nvSpPr>
            <p:cNvPr id="12300" name="Text Box 7"/>
            <p:cNvSpPr txBox="1">
              <a:spLocks noChangeArrowheads="1"/>
            </p:cNvSpPr>
            <p:nvPr/>
          </p:nvSpPr>
          <p:spPr bwMode="auto">
            <a:xfrm rot="-1906320">
              <a:off x="1751" y="3125"/>
              <a:ext cx="1183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800" b="1">
                  <a:latin typeface="Tahoma" panose="020B0604030504040204" pitchFamily="34" charset="0"/>
                </a:rPr>
                <a:t>Cực động</a:t>
              </a:r>
            </a:p>
          </p:txBody>
        </p:sp>
        <p:sp>
          <p:nvSpPr>
            <p:cNvPr id="12301" name="Line 8"/>
            <p:cNvSpPr>
              <a:spLocks noChangeShapeType="1"/>
            </p:cNvSpPr>
            <p:nvPr/>
          </p:nvSpPr>
          <p:spPr bwMode="auto">
            <a:xfrm flipV="1">
              <a:off x="2857" y="2635"/>
              <a:ext cx="590" cy="340"/>
            </a:xfrm>
            <a:prstGeom prst="line">
              <a:avLst/>
            </a:prstGeom>
            <a:noFill/>
            <a:ln w="25400">
              <a:solidFill>
                <a:srgbClr val="FA0C0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5753100" y="1219200"/>
            <a:ext cx="3182938" cy="1474788"/>
            <a:chOff x="3760" y="1955"/>
            <a:chExt cx="2005" cy="843"/>
          </a:xfrm>
        </p:grpSpPr>
        <p:sp>
          <p:nvSpPr>
            <p:cNvPr id="12297" name="Text Box 10"/>
            <p:cNvSpPr txBox="1">
              <a:spLocks noChangeArrowheads="1"/>
            </p:cNvSpPr>
            <p:nvPr/>
          </p:nvSpPr>
          <p:spPr bwMode="auto">
            <a:xfrm>
              <a:off x="4698" y="1955"/>
              <a:ext cx="1067" cy="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800" b="1">
                  <a:latin typeface="Tahoma" panose="020B0604030504040204" pitchFamily="34" charset="0"/>
                </a:rPr>
                <a:t>Cực tĩnh</a:t>
              </a:r>
            </a:p>
          </p:txBody>
        </p:sp>
        <p:sp>
          <p:nvSpPr>
            <p:cNvPr id="12298" name="Line 11"/>
            <p:cNvSpPr>
              <a:spLocks noChangeShapeType="1"/>
            </p:cNvSpPr>
            <p:nvPr/>
          </p:nvSpPr>
          <p:spPr bwMode="auto">
            <a:xfrm flipH="1">
              <a:off x="3760" y="2163"/>
              <a:ext cx="907" cy="182"/>
            </a:xfrm>
            <a:prstGeom prst="line">
              <a:avLst/>
            </a:prstGeom>
            <a:noFill/>
            <a:ln w="25400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9" name="Line 12"/>
            <p:cNvSpPr>
              <a:spLocks noChangeShapeType="1"/>
            </p:cNvSpPr>
            <p:nvPr/>
          </p:nvSpPr>
          <p:spPr bwMode="auto">
            <a:xfrm flipH="1">
              <a:off x="3844" y="2163"/>
              <a:ext cx="816" cy="635"/>
            </a:xfrm>
            <a:prstGeom prst="line">
              <a:avLst/>
            </a:prstGeom>
            <a:noFill/>
            <a:ln w="25400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296" name="Line 13"/>
          <p:cNvSpPr>
            <a:spLocks noChangeShapeType="1"/>
          </p:cNvSpPr>
          <p:nvPr/>
        </p:nvSpPr>
        <p:spPr bwMode="auto">
          <a:xfrm>
            <a:off x="900113" y="1058863"/>
            <a:ext cx="5400675" cy="0"/>
          </a:xfrm>
          <a:prstGeom prst="line">
            <a:avLst/>
          </a:prstGeom>
          <a:noFill/>
          <a:ln w="76200" cmpd="thickThin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9" name="AutoShape 5"/>
          <p:cNvSpPr>
            <a:spLocks noChangeArrowheads="1"/>
          </p:cNvSpPr>
          <p:nvPr/>
        </p:nvSpPr>
        <p:spPr bwMode="auto">
          <a:xfrm>
            <a:off x="457200" y="1714500"/>
            <a:ext cx="2743200" cy="1428750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ym typeface="Wingdings 2" panose="05020102010507070707" pitchFamily="18" charset="2"/>
              </a:rPr>
              <a:t>             </a:t>
            </a:r>
          </a:p>
        </p:txBody>
      </p:sp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304800" y="3886200"/>
            <a:ext cx="3276600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>
                <a:solidFill>
                  <a:schemeClr val="accent2"/>
                </a:solidFill>
              </a:rPr>
              <a:t>Mặt sau của công tắc 3 cực</a:t>
            </a:r>
          </a:p>
        </p:txBody>
      </p:sp>
      <p:sp>
        <p:nvSpPr>
          <p:cNvPr id="41992" name="Line 8"/>
          <p:cNvSpPr>
            <a:spLocks noChangeShapeType="1"/>
          </p:cNvSpPr>
          <p:nvPr/>
        </p:nvSpPr>
        <p:spPr bwMode="auto">
          <a:xfrm>
            <a:off x="1843088" y="2514600"/>
            <a:ext cx="0" cy="914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5" name="Line 11"/>
          <p:cNvSpPr>
            <a:spLocks noChangeShapeType="1"/>
          </p:cNvSpPr>
          <p:nvPr/>
        </p:nvSpPr>
        <p:spPr bwMode="auto">
          <a:xfrm>
            <a:off x="2625725" y="1543050"/>
            <a:ext cx="0" cy="8572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6" name="Line 12"/>
          <p:cNvSpPr>
            <a:spLocks noChangeShapeType="1"/>
          </p:cNvSpPr>
          <p:nvPr/>
        </p:nvSpPr>
        <p:spPr bwMode="auto">
          <a:xfrm flipV="1">
            <a:off x="1143000" y="1085850"/>
            <a:ext cx="0" cy="13144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7" name="Line 13"/>
          <p:cNvSpPr>
            <a:spLocks noChangeShapeType="1"/>
          </p:cNvSpPr>
          <p:nvPr/>
        </p:nvSpPr>
        <p:spPr bwMode="auto">
          <a:xfrm>
            <a:off x="1143000" y="1085850"/>
            <a:ext cx="2286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8" name="Line 14"/>
          <p:cNvSpPr>
            <a:spLocks noChangeShapeType="1"/>
          </p:cNvSpPr>
          <p:nvPr/>
        </p:nvSpPr>
        <p:spPr bwMode="auto">
          <a:xfrm>
            <a:off x="2632075" y="1543050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9" name="AutoShape 15"/>
          <p:cNvSpPr>
            <a:spLocks/>
          </p:cNvSpPr>
          <p:nvPr/>
        </p:nvSpPr>
        <p:spPr bwMode="auto">
          <a:xfrm>
            <a:off x="3505200" y="944563"/>
            <a:ext cx="152400" cy="685800"/>
          </a:xfrm>
          <a:prstGeom prst="rightBrace">
            <a:avLst>
              <a:gd name="adj1" fmla="val 50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2000" name="Text Box 16"/>
          <p:cNvSpPr txBox="1">
            <a:spLocks noChangeArrowheads="1"/>
          </p:cNvSpPr>
          <p:nvPr/>
        </p:nvSpPr>
        <p:spPr bwMode="auto">
          <a:xfrm>
            <a:off x="3505200" y="857250"/>
            <a:ext cx="2209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/>
              <a:t>2 cực tĩnh</a:t>
            </a:r>
          </a:p>
        </p:txBody>
      </p:sp>
      <p:sp>
        <p:nvSpPr>
          <p:cNvPr id="42001" name="Line 17"/>
          <p:cNvSpPr>
            <a:spLocks noChangeShapeType="1"/>
          </p:cNvSpPr>
          <p:nvPr/>
        </p:nvSpPr>
        <p:spPr bwMode="auto">
          <a:xfrm>
            <a:off x="1835150" y="3417888"/>
            <a:ext cx="1066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2" name="Text Box 18"/>
          <p:cNvSpPr txBox="1">
            <a:spLocks noChangeArrowheads="1"/>
          </p:cNvSpPr>
          <p:nvPr/>
        </p:nvSpPr>
        <p:spPr bwMode="auto">
          <a:xfrm>
            <a:off x="3124200" y="3257550"/>
            <a:ext cx="1981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Cực </a:t>
            </a:r>
            <a:r>
              <a:rPr lang="vi-VN" altLang="en-US"/>
              <a:t>động</a:t>
            </a:r>
            <a:endParaRPr lang="en-US" altLang="en-US"/>
          </a:p>
        </p:txBody>
      </p:sp>
      <p:sp>
        <p:nvSpPr>
          <p:cNvPr id="42004" name="AutoShape 20"/>
          <p:cNvSpPr>
            <a:spLocks noChangeArrowheads="1"/>
          </p:cNvSpPr>
          <p:nvPr/>
        </p:nvSpPr>
        <p:spPr bwMode="auto">
          <a:xfrm>
            <a:off x="3505200" y="2400300"/>
            <a:ext cx="2133600" cy="228600"/>
          </a:xfrm>
          <a:prstGeom prst="rightArrow">
            <a:avLst>
              <a:gd name="adj1" fmla="val 50000"/>
              <a:gd name="adj2" fmla="val 175000"/>
            </a:avLst>
          </a:prstGeom>
          <a:solidFill>
            <a:schemeClr val="accent1"/>
          </a:solidFill>
          <a:ln w="9525">
            <a:solidFill>
              <a:srgbClr val="FFC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2005" name="Text Box 21"/>
          <p:cNvSpPr txBox="1">
            <a:spLocks noChangeArrowheads="1"/>
          </p:cNvSpPr>
          <p:nvPr/>
        </p:nvSpPr>
        <p:spPr bwMode="auto">
          <a:xfrm>
            <a:off x="3581400" y="2000250"/>
            <a:ext cx="2133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/>
              <a:t>Kí hiệu</a:t>
            </a:r>
          </a:p>
        </p:txBody>
      </p:sp>
      <p:sp>
        <p:nvSpPr>
          <p:cNvPr id="42007" name="Oval 23"/>
          <p:cNvSpPr>
            <a:spLocks noChangeArrowheads="1"/>
          </p:cNvSpPr>
          <p:nvPr/>
        </p:nvSpPr>
        <p:spPr bwMode="auto">
          <a:xfrm>
            <a:off x="6248400" y="1287463"/>
            <a:ext cx="2133600" cy="2046287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2800">
              <a:sym typeface="Wingdings 2" panose="05020102010507070707" pitchFamily="18" charset="2"/>
            </a:endParaRPr>
          </a:p>
        </p:txBody>
      </p:sp>
      <p:sp>
        <p:nvSpPr>
          <p:cNvPr id="42008" name="Text Box 24"/>
          <p:cNvSpPr txBox="1">
            <a:spLocks noChangeArrowheads="1"/>
          </p:cNvSpPr>
          <p:nvPr/>
        </p:nvSpPr>
        <p:spPr bwMode="auto">
          <a:xfrm>
            <a:off x="7315200" y="1885950"/>
            <a:ext cx="609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ym typeface="Wingdings 2" panose="05020102010507070707" pitchFamily="18" charset="2"/>
              </a:rPr>
              <a:t></a:t>
            </a:r>
          </a:p>
        </p:txBody>
      </p:sp>
      <p:sp>
        <p:nvSpPr>
          <p:cNvPr id="42010" name="Text Box 26"/>
          <p:cNvSpPr txBox="1">
            <a:spLocks noChangeArrowheads="1"/>
          </p:cNvSpPr>
          <p:nvPr/>
        </p:nvSpPr>
        <p:spPr bwMode="auto">
          <a:xfrm>
            <a:off x="7350125" y="2479675"/>
            <a:ext cx="6096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ym typeface="Wingdings 2" panose="05020102010507070707" pitchFamily="18" charset="2"/>
              </a:rPr>
              <a:t></a:t>
            </a:r>
          </a:p>
        </p:txBody>
      </p:sp>
      <p:sp>
        <p:nvSpPr>
          <p:cNvPr id="42011" name="Text Box 27"/>
          <p:cNvSpPr txBox="1">
            <a:spLocks noChangeArrowheads="1"/>
          </p:cNvSpPr>
          <p:nvPr/>
        </p:nvSpPr>
        <p:spPr bwMode="auto">
          <a:xfrm>
            <a:off x="6615113" y="2217738"/>
            <a:ext cx="609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ym typeface="Wingdings 2" panose="05020102010507070707" pitchFamily="18" charset="2"/>
              </a:rPr>
              <a:t></a:t>
            </a:r>
          </a:p>
        </p:txBody>
      </p:sp>
      <p:sp>
        <p:nvSpPr>
          <p:cNvPr id="42012" name="Line 28"/>
          <p:cNvSpPr>
            <a:spLocks noChangeShapeType="1"/>
          </p:cNvSpPr>
          <p:nvPr/>
        </p:nvSpPr>
        <p:spPr bwMode="auto">
          <a:xfrm flipV="1">
            <a:off x="6919913" y="1971675"/>
            <a:ext cx="623887" cy="4381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13" name="Line 29"/>
          <p:cNvSpPr>
            <a:spLocks noChangeShapeType="1"/>
          </p:cNvSpPr>
          <p:nvPr/>
        </p:nvSpPr>
        <p:spPr bwMode="auto">
          <a:xfrm flipH="1">
            <a:off x="5105400" y="3486150"/>
            <a:ext cx="1752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14" name="Line 30"/>
          <p:cNvSpPr>
            <a:spLocks noChangeShapeType="1"/>
          </p:cNvSpPr>
          <p:nvPr/>
        </p:nvSpPr>
        <p:spPr bwMode="auto">
          <a:xfrm>
            <a:off x="6858000" y="2571750"/>
            <a:ext cx="0" cy="914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15" name="Line 31"/>
          <p:cNvSpPr>
            <a:spLocks noChangeShapeType="1"/>
          </p:cNvSpPr>
          <p:nvPr/>
        </p:nvSpPr>
        <p:spPr bwMode="auto">
          <a:xfrm flipV="1">
            <a:off x="7620000" y="2046288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16" name="Line 32"/>
          <p:cNvSpPr>
            <a:spLocks noChangeShapeType="1"/>
          </p:cNvSpPr>
          <p:nvPr/>
        </p:nvSpPr>
        <p:spPr bwMode="auto">
          <a:xfrm>
            <a:off x="7696200" y="2736850"/>
            <a:ext cx="1066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17" name="Line 33"/>
          <p:cNvSpPr>
            <a:spLocks noChangeShapeType="1"/>
          </p:cNvSpPr>
          <p:nvPr/>
        </p:nvSpPr>
        <p:spPr bwMode="auto">
          <a:xfrm flipV="1">
            <a:off x="8382000" y="1227138"/>
            <a:ext cx="0" cy="8302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18" name="Line 34"/>
          <p:cNvSpPr>
            <a:spLocks noChangeShapeType="1"/>
          </p:cNvSpPr>
          <p:nvPr/>
        </p:nvSpPr>
        <p:spPr bwMode="auto">
          <a:xfrm flipV="1">
            <a:off x="8763000" y="971550"/>
            <a:ext cx="0" cy="1765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19" name="Line 35"/>
          <p:cNvSpPr>
            <a:spLocks noChangeShapeType="1"/>
          </p:cNvSpPr>
          <p:nvPr/>
        </p:nvSpPr>
        <p:spPr bwMode="auto">
          <a:xfrm flipH="1">
            <a:off x="5867400" y="1227138"/>
            <a:ext cx="2514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20" name="Line 36"/>
          <p:cNvSpPr>
            <a:spLocks noChangeShapeType="1"/>
          </p:cNvSpPr>
          <p:nvPr/>
        </p:nvSpPr>
        <p:spPr bwMode="auto">
          <a:xfrm flipH="1">
            <a:off x="5867400" y="971550"/>
            <a:ext cx="2895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21" name="AutoShape 37"/>
          <p:cNvSpPr>
            <a:spLocks/>
          </p:cNvSpPr>
          <p:nvPr/>
        </p:nvSpPr>
        <p:spPr bwMode="auto">
          <a:xfrm>
            <a:off x="5562600" y="857250"/>
            <a:ext cx="152400" cy="685800"/>
          </a:xfrm>
          <a:prstGeom prst="leftBrace">
            <a:avLst>
              <a:gd name="adj1" fmla="val 50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2022" name="Text Box 38"/>
          <p:cNvSpPr txBox="1">
            <a:spLocks noChangeArrowheads="1"/>
          </p:cNvSpPr>
          <p:nvPr/>
        </p:nvSpPr>
        <p:spPr bwMode="auto">
          <a:xfrm>
            <a:off x="5486400" y="3886200"/>
            <a:ext cx="3124200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>
                <a:solidFill>
                  <a:schemeClr val="accent2"/>
                </a:solidFill>
              </a:rPr>
              <a:t>Vẽ s</a:t>
            </a:r>
            <a:r>
              <a:rPr lang="vi-VN" altLang="en-US" sz="3600">
                <a:solidFill>
                  <a:schemeClr val="accent2"/>
                </a:solidFill>
              </a:rPr>
              <a:t>ơ</a:t>
            </a:r>
            <a:r>
              <a:rPr lang="en-US" altLang="en-US" sz="3600">
                <a:solidFill>
                  <a:schemeClr val="accent2"/>
                </a:solidFill>
              </a:rPr>
              <a:t> </a:t>
            </a:r>
            <a:r>
              <a:rPr lang="vi-VN" altLang="en-US" sz="3600">
                <a:solidFill>
                  <a:schemeClr val="accent2"/>
                </a:solidFill>
              </a:rPr>
              <a:t>đồ</a:t>
            </a:r>
            <a:r>
              <a:rPr lang="en-US" altLang="en-US" sz="3600">
                <a:solidFill>
                  <a:schemeClr val="accent2"/>
                </a:solidFill>
              </a:rPr>
              <a:t> trên mạch </a:t>
            </a:r>
            <a:r>
              <a:rPr lang="vi-VN" altLang="en-US" sz="3600">
                <a:solidFill>
                  <a:schemeClr val="accent2"/>
                </a:solidFill>
              </a:rPr>
              <a:t>đ</a:t>
            </a:r>
            <a:r>
              <a:rPr lang="en-US" altLang="en-US" sz="3600">
                <a:solidFill>
                  <a:schemeClr val="accent2"/>
                </a:solidFill>
              </a:rPr>
              <a:t>iện</a:t>
            </a:r>
          </a:p>
        </p:txBody>
      </p:sp>
      <p:sp>
        <p:nvSpPr>
          <p:cNvPr id="13342" name="Text Box 39"/>
          <p:cNvSpPr txBox="1">
            <a:spLocks noChangeArrowheads="1"/>
          </p:cNvSpPr>
          <p:nvPr/>
        </p:nvSpPr>
        <p:spPr bwMode="auto">
          <a:xfrm>
            <a:off x="533400" y="228600"/>
            <a:ext cx="5867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>
                <a:latin typeface="Times New Roman" panose="02020603050405020304" pitchFamily="18" charset="0"/>
                <a:sym typeface="Wingdings 2" panose="05020102010507070707" pitchFamily="18" charset="2"/>
              </a:rPr>
              <a:t>2.Tìm hiểu công tắc ba cực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2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2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1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1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1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1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41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42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42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2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42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42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2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42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42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42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42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42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42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42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42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42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42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42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42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42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42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9" grpId="0" animBg="1"/>
      <p:bldP spid="41990" grpId="0" animBg="1"/>
      <p:bldP spid="41992" grpId="0" animBg="1"/>
      <p:bldP spid="41995" grpId="0" animBg="1"/>
      <p:bldP spid="41996" grpId="0" animBg="1"/>
      <p:bldP spid="41997" grpId="0" animBg="1"/>
      <p:bldP spid="41998" grpId="0" animBg="1"/>
      <p:bldP spid="41999" grpId="0" animBg="1"/>
      <p:bldP spid="42000" grpId="0"/>
      <p:bldP spid="42001" grpId="0" animBg="1"/>
      <p:bldP spid="42002" grpId="0"/>
      <p:bldP spid="42004" grpId="0" animBg="1"/>
      <p:bldP spid="42005" grpId="0"/>
      <p:bldP spid="42007" grpId="0" animBg="1"/>
      <p:bldP spid="42008" grpId="0"/>
      <p:bldP spid="42010" grpId="0"/>
      <p:bldP spid="42011" grpId="0"/>
      <p:bldP spid="42012" grpId="0" animBg="1"/>
      <p:bldP spid="42013" grpId="0" animBg="1"/>
      <p:bldP spid="42013" grpId="1" animBg="1"/>
      <p:bldP spid="42014" grpId="0" animBg="1"/>
      <p:bldP spid="42014" grpId="1" animBg="1"/>
      <p:bldP spid="42015" grpId="0" animBg="1"/>
      <p:bldP spid="42016" grpId="0" animBg="1"/>
      <p:bldP spid="42017" grpId="0" animBg="1"/>
      <p:bldP spid="42018" grpId="0" animBg="1"/>
      <p:bldP spid="42019" grpId="0" animBg="1"/>
      <p:bldP spid="42020" grpId="0" animBg="1"/>
      <p:bldP spid="42021" grpId="0" animBg="1"/>
      <p:bldP spid="420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Oval 2"/>
          <p:cNvSpPr>
            <a:spLocks noChangeArrowheads="1"/>
          </p:cNvSpPr>
          <p:nvPr/>
        </p:nvSpPr>
        <p:spPr bwMode="auto">
          <a:xfrm>
            <a:off x="5334000" y="857250"/>
            <a:ext cx="1524000" cy="13716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2800">
              <a:latin typeface="Tahoma" panose="020B0604030504040204" pitchFamily="34" charset="0"/>
              <a:sym typeface="Wingdings 2" panose="05020102010507070707" pitchFamily="18" charset="2"/>
            </a:endParaRP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6172200" y="1081088"/>
            <a:ext cx="609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latin typeface="Tahoma" panose="020B0604030504040204" pitchFamily="34" charset="0"/>
                <a:sym typeface="Wingdings 2" panose="05020102010507070707" pitchFamily="18" charset="2"/>
              </a:rPr>
              <a:t>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6096000" y="1543050"/>
            <a:ext cx="609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latin typeface="Tahoma" panose="020B0604030504040204" pitchFamily="34" charset="0"/>
                <a:sym typeface="Wingdings 2" panose="05020102010507070707" pitchFamily="18" charset="2"/>
              </a:rPr>
              <a:t>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5562600" y="1314450"/>
            <a:ext cx="609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latin typeface="Tahoma" panose="020B0604030504040204" pitchFamily="34" charset="0"/>
                <a:sym typeface="Wingdings 2" panose="05020102010507070707" pitchFamily="18" charset="2"/>
              </a:rPr>
              <a:t></a:t>
            </a:r>
          </a:p>
        </p:txBody>
      </p:sp>
      <p:sp>
        <p:nvSpPr>
          <p:cNvPr id="11270" name="Line 6"/>
          <p:cNvSpPr>
            <a:spLocks noChangeShapeType="1"/>
          </p:cNvSpPr>
          <p:nvPr/>
        </p:nvSpPr>
        <p:spPr bwMode="auto">
          <a:xfrm flipV="1">
            <a:off x="5791200" y="1243013"/>
            <a:ext cx="630238" cy="2428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1" name="Oval 7"/>
          <p:cNvSpPr>
            <a:spLocks noChangeArrowheads="1"/>
          </p:cNvSpPr>
          <p:nvPr/>
        </p:nvSpPr>
        <p:spPr bwMode="auto">
          <a:xfrm>
            <a:off x="1447800" y="857250"/>
            <a:ext cx="1447800" cy="13716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2800">
              <a:latin typeface="Tahoma" panose="020B0604030504040204" pitchFamily="34" charset="0"/>
              <a:sym typeface="Wingdings 2" panose="05020102010507070707" pitchFamily="18" charset="2"/>
            </a:endParaRP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1524000" y="1314450"/>
            <a:ext cx="609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latin typeface="Tahoma" panose="020B0604030504040204" pitchFamily="34" charset="0"/>
                <a:sym typeface="Wingdings 2" panose="05020102010507070707" pitchFamily="18" charset="2"/>
              </a:rPr>
              <a:t></a:t>
            </a:r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2209800" y="1314450"/>
            <a:ext cx="609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latin typeface="Tahoma" panose="020B0604030504040204" pitchFamily="34" charset="0"/>
                <a:sym typeface="Wingdings 2" panose="05020102010507070707" pitchFamily="18" charset="2"/>
              </a:rPr>
              <a:t></a:t>
            </a:r>
          </a:p>
        </p:txBody>
      </p:sp>
      <p:sp>
        <p:nvSpPr>
          <p:cNvPr id="11274" name="Line 10"/>
          <p:cNvSpPr>
            <a:spLocks noChangeShapeType="1"/>
          </p:cNvSpPr>
          <p:nvPr/>
        </p:nvSpPr>
        <p:spPr bwMode="auto">
          <a:xfrm flipV="1">
            <a:off x="1676400" y="1257300"/>
            <a:ext cx="7620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5" name="Freeform 11"/>
          <p:cNvSpPr>
            <a:spLocks/>
          </p:cNvSpPr>
          <p:nvPr/>
        </p:nvSpPr>
        <p:spPr bwMode="auto">
          <a:xfrm>
            <a:off x="263525" y="1463675"/>
            <a:ext cx="1484313" cy="101600"/>
          </a:xfrm>
          <a:custGeom>
            <a:avLst/>
            <a:gdLst>
              <a:gd name="T0" fmla="*/ 0 w 935"/>
              <a:gd name="T1" fmla="*/ 2147483647 h 86"/>
              <a:gd name="T2" fmla="*/ 2147483647 w 935"/>
              <a:gd name="T3" fmla="*/ 2147483647 h 86"/>
              <a:gd name="T4" fmla="*/ 2147483647 w 935"/>
              <a:gd name="T5" fmla="*/ 2147483647 h 86"/>
              <a:gd name="T6" fmla="*/ 2147483647 w 935"/>
              <a:gd name="T7" fmla="*/ 0 h 86"/>
              <a:gd name="T8" fmla="*/ 2147483647 w 935"/>
              <a:gd name="T9" fmla="*/ 2147483647 h 86"/>
              <a:gd name="T10" fmla="*/ 2147483647 w 935"/>
              <a:gd name="T11" fmla="*/ 2147483647 h 8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35"/>
              <a:gd name="T19" fmla="*/ 0 h 86"/>
              <a:gd name="T20" fmla="*/ 935 w 935"/>
              <a:gd name="T21" fmla="*/ 86 h 8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35" h="86">
                <a:moveTo>
                  <a:pt x="0" y="64"/>
                </a:moveTo>
                <a:cubicBezTo>
                  <a:pt x="103" y="60"/>
                  <a:pt x="206" y="62"/>
                  <a:pt x="308" y="51"/>
                </a:cubicBezTo>
                <a:cubicBezTo>
                  <a:pt x="327" y="49"/>
                  <a:pt x="341" y="32"/>
                  <a:pt x="359" y="25"/>
                </a:cubicBezTo>
                <a:cubicBezTo>
                  <a:pt x="384" y="15"/>
                  <a:pt x="436" y="0"/>
                  <a:pt x="436" y="0"/>
                </a:cubicBezTo>
                <a:cubicBezTo>
                  <a:pt x="647" y="15"/>
                  <a:pt x="577" y="12"/>
                  <a:pt x="730" y="64"/>
                </a:cubicBezTo>
                <a:cubicBezTo>
                  <a:pt x="795" y="86"/>
                  <a:pt x="867" y="64"/>
                  <a:pt x="935" y="64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6" name="Freeform 12"/>
          <p:cNvSpPr>
            <a:spLocks/>
          </p:cNvSpPr>
          <p:nvPr/>
        </p:nvSpPr>
        <p:spPr bwMode="auto">
          <a:xfrm>
            <a:off x="2540000" y="1382713"/>
            <a:ext cx="1036638" cy="171450"/>
          </a:xfrm>
          <a:custGeom>
            <a:avLst/>
            <a:gdLst>
              <a:gd name="T0" fmla="*/ 0 w 653"/>
              <a:gd name="T1" fmla="*/ 2147483647 h 144"/>
              <a:gd name="T2" fmla="*/ 2147483647 w 653"/>
              <a:gd name="T3" fmla="*/ 2147483647 h 144"/>
              <a:gd name="T4" fmla="*/ 2147483647 w 653"/>
              <a:gd name="T5" fmla="*/ 2147483647 h 144"/>
              <a:gd name="T6" fmla="*/ 2147483647 w 653"/>
              <a:gd name="T7" fmla="*/ 2147483647 h 144"/>
              <a:gd name="T8" fmla="*/ 2147483647 w 653"/>
              <a:gd name="T9" fmla="*/ 2147483647 h 144"/>
              <a:gd name="T10" fmla="*/ 2147483647 w 653"/>
              <a:gd name="T11" fmla="*/ 2147483647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53"/>
              <a:gd name="T19" fmla="*/ 0 h 144"/>
              <a:gd name="T20" fmla="*/ 653 w 653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53" h="144">
                <a:moveTo>
                  <a:pt x="0" y="144"/>
                </a:moveTo>
                <a:cubicBezTo>
                  <a:pt x="9" y="131"/>
                  <a:pt x="13" y="113"/>
                  <a:pt x="26" y="105"/>
                </a:cubicBezTo>
                <a:cubicBezTo>
                  <a:pt x="49" y="91"/>
                  <a:pt x="102" y="80"/>
                  <a:pt x="102" y="80"/>
                </a:cubicBezTo>
                <a:cubicBezTo>
                  <a:pt x="222" y="0"/>
                  <a:pt x="270" y="45"/>
                  <a:pt x="461" y="54"/>
                </a:cubicBezTo>
                <a:cubicBezTo>
                  <a:pt x="512" y="71"/>
                  <a:pt x="539" y="123"/>
                  <a:pt x="576" y="131"/>
                </a:cubicBezTo>
                <a:cubicBezTo>
                  <a:pt x="601" y="137"/>
                  <a:pt x="627" y="131"/>
                  <a:pt x="653" y="131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7" name="Freeform 13"/>
          <p:cNvSpPr>
            <a:spLocks/>
          </p:cNvSpPr>
          <p:nvPr/>
        </p:nvSpPr>
        <p:spPr bwMode="auto">
          <a:xfrm>
            <a:off x="4572000" y="1462088"/>
            <a:ext cx="1239838" cy="76200"/>
          </a:xfrm>
          <a:custGeom>
            <a:avLst/>
            <a:gdLst>
              <a:gd name="T0" fmla="*/ 0 w 781"/>
              <a:gd name="T1" fmla="*/ 2147483647 h 64"/>
              <a:gd name="T2" fmla="*/ 2147483647 w 781"/>
              <a:gd name="T3" fmla="*/ 2147483647 h 64"/>
              <a:gd name="T4" fmla="*/ 2147483647 w 781"/>
              <a:gd name="T5" fmla="*/ 0 h 64"/>
              <a:gd name="T6" fmla="*/ 2147483647 w 781"/>
              <a:gd name="T7" fmla="*/ 2147483647 h 64"/>
              <a:gd name="T8" fmla="*/ 2147483647 w 781"/>
              <a:gd name="T9" fmla="*/ 2147483647 h 64"/>
              <a:gd name="T10" fmla="*/ 2147483647 w 781"/>
              <a:gd name="T11" fmla="*/ 2147483647 h 64"/>
              <a:gd name="T12" fmla="*/ 2147483647 w 781"/>
              <a:gd name="T13" fmla="*/ 2147483647 h 64"/>
              <a:gd name="T14" fmla="*/ 2147483647 w 781"/>
              <a:gd name="T15" fmla="*/ 2147483647 h 6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81"/>
              <a:gd name="T25" fmla="*/ 0 h 64"/>
              <a:gd name="T26" fmla="*/ 781 w 781"/>
              <a:gd name="T27" fmla="*/ 64 h 6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81" h="64">
                <a:moveTo>
                  <a:pt x="0" y="64"/>
                </a:moveTo>
                <a:cubicBezTo>
                  <a:pt x="4" y="51"/>
                  <a:pt x="2" y="34"/>
                  <a:pt x="13" y="26"/>
                </a:cubicBezTo>
                <a:cubicBezTo>
                  <a:pt x="35" y="10"/>
                  <a:pt x="90" y="0"/>
                  <a:pt x="90" y="0"/>
                </a:cubicBezTo>
                <a:cubicBezTo>
                  <a:pt x="171" y="4"/>
                  <a:pt x="252" y="6"/>
                  <a:pt x="333" y="13"/>
                </a:cubicBezTo>
                <a:cubicBezTo>
                  <a:pt x="360" y="15"/>
                  <a:pt x="384" y="30"/>
                  <a:pt x="410" y="38"/>
                </a:cubicBezTo>
                <a:cubicBezTo>
                  <a:pt x="435" y="46"/>
                  <a:pt x="486" y="64"/>
                  <a:pt x="486" y="64"/>
                </a:cubicBezTo>
                <a:cubicBezTo>
                  <a:pt x="571" y="60"/>
                  <a:pt x="657" y="59"/>
                  <a:pt x="742" y="51"/>
                </a:cubicBezTo>
                <a:cubicBezTo>
                  <a:pt x="756" y="50"/>
                  <a:pt x="781" y="38"/>
                  <a:pt x="781" y="38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8" name="Freeform 14"/>
          <p:cNvSpPr>
            <a:spLocks/>
          </p:cNvSpPr>
          <p:nvPr/>
        </p:nvSpPr>
        <p:spPr bwMode="auto">
          <a:xfrm>
            <a:off x="6502400" y="1243013"/>
            <a:ext cx="1727200" cy="165100"/>
          </a:xfrm>
          <a:custGeom>
            <a:avLst/>
            <a:gdLst>
              <a:gd name="T0" fmla="*/ 0 w 1088"/>
              <a:gd name="T1" fmla="*/ 2147483647 h 139"/>
              <a:gd name="T2" fmla="*/ 2147483647 w 1088"/>
              <a:gd name="T3" fmla="*/ 2147483647 h 139"/>
              <a:gd name="T4" fmla="*/ 2147483647 w 1088"/>
              <a:gd name="T5" fmla="*/ 2147483647 h 139"/>
              <a:gd name="T6" fmla="*/ 2147483647 w 1088"/>
              <a:gd name="T7" fmla="*/ 2147483647 h 139"/>
              <a:gd name="T8" fmla="*/ 2147483647 w 1088"/>
              <a:gd name="T9" fmla="*/ 2147483647 h 139"/>
              <a:gd name="T10" fmla="*/ 2147483647 w 1088"/>
              <a:gd name="T11" fmla="*/ 2147483647 h 13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88"/>
              <a:gd name="T19" fmla="*/ 0 h 139"/>
              <a:gd name="T20" fmla="*/ 1088 w 1088"/>
              <a:gd name="T21" fmla="*/ 139 h 13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88" h="139">
                <a:moveTo>
                  <a:pt x="0" y="70"/>
                </a:moveTo>
                <a:cubicBezTo>
                  <a:pt x="103" y="0"/>
                  <a:pt x="37" y="34"/>
                  <a:pt x="282" y="57"/>
                </a:cubicBezTo>
                <a:cubicBezTo>
                  <a:pt x="333" y="62"/>
                  <a:pt x="435" y="82"/>
                  <a:pt x="435" y="82"/>
                </a:cubicBezTo>
                <a:cubicBezTo>
                  <a:pt x="605" y="139"/>
                  <a:pt x="485" y="109"/>
                  <a:pt x="806" y="95"/>
                </a:cubicBezTo>
                <a:cubicBezTo>
                  <a:pt x="833" y="86"/>
                  <a:pt x="869" y="73"/>
                  <a:pt x="896" y="70"/>
                </a:cubicBezTo>
                <a:cubicBezTo>
                  <a:pt x="960" y="63"/>
                  <a:pt x="1088" y="57"/>
                  <a:pt x="1088" y="57"/>
                </a:cubicBezTo>
              </a:path>
            </a:pathLst>
          </a:custGeom>
          <a:noFill/>
          <a:ln w="28575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9" name="Freeform 15"/>
          <p:cNvSpPr>
            <a:spLocks/>
          </p:cNvSpPr>
          <p:nvPr/>
        </p:nvSpPr>
        <p:spPr bwMode="auto">
          <a:xfrm>
            <a:off x="6421438" y="1635125"/>
            <a:ext cx="1563687" cy="223838"/>
          </a:xfrm>
          <a:custGeom>
            <a:avLst/>
            <a:gdLst>
              <a:gd name="T0" fmla="*/ 0 w 985"/>
              <a:gd name="T1" fmla="*/ 2147483647 h 188"/>
              <a:gd name="T2" fmla="*/ 2147483647 w 985"/>
              <a:gd name="T3" fmla="*/ 2147483647 h 188"/>
              <a:gd name="T4" fmla="*/ 2147483647 w 985"/>
              <a:gd name="T5" fmla="*/ 2147483647 h 188"/>
              <a:gd name="T6" fmla="*/ 2147483647 w 985"/>
              <a:gd name="T7" fmla="*/ 2147483647 h 188"/>
              <a:gd name="T8" fmla="*/ 2147483647 w 985"/>
              <a:gd name="T9" fmla="*/ 2147483647 h 188"/>
              <a:gd name="T10" fmla="*/ 2147483647 w 985"/>
              <a:gd name="T11" fmla="*/ 2147483647 h 188"/>
              <a:gd name="T12" fmla="*/ 2147483647 w 985"/>
              <a:gd name="T13" fmla="*/ 2147483647 h 18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85"/>
              <a:gd name="T22" fmla="*/ 0 h 188"/>
              <a:gd name="T23" fmla="*/ 985 w 985"/>
              <a:gd name="T24" fmla="*/ 188 h 18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85" h="188">
                <a:moveTo>
                  <a:pt x="0" y="124"/>
                </a:moveTo>
                <a:cubicBezTo>
                  <a:pt x="80" y="0"/>
                  <a:pt x="16" y="75"/>
                  <a:pt x="333" y="98"/>
                </a:cubicBezTo>
                <a:cubicBezTo>
                  <a:pt x="403" y="103"/>
                  <a:pt x="470" y="148"/>
                  <a:pt x="537" y="162"/>
                </a:cubicBezTo>
                <a:cubicBezTo>
                  <a:pt x="619" y="179"/>
                  <a:pt x="580" y="170"/>
                  <a:pt x="653" y="188"/>
                </a:cubicBezTo>
                <a:cubicBezTo>
                  <a:pt x="747" y="184"/>
                  <a:pt x="841" y="186"/>
                  <a:pt x="934" y="175"/>
                </a:cubicBezTo>
                <a:cubicBezTo>
                  <a:pt x="950" y="173"/>
                  <a:pt x="959" y="156"/>
                  <a:pt x="973" y="149"/>
                </a:cubicBezTo>
                <a:cubicBezTo>
                  <a:pt x="977" y="147"/>
                  <a:pt x="981" y="149"/>
                  <a:pt x="985" y="149"/>
                </a:cubicBezTo>
              </a:path>
            </a:pathLst>
          </a:custGeom>
          <a:noFill/>
          <a:ln w="28575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0" name="Text Box 16"/>
          <p:cNvSpPr txBox="1">
            <a:spLocks noChangeArrowheads="1"/>
          </p:cNvSpPr>
          <p:nvPr/>
        </p:nvSpPr>
        <p:spPr bwMode="auto">
          <a:xfrm>
            <a:off x="6629400" y="857250"/>
            <a:ext cx="381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latin typeface="Tahoma" panose="020B0604030504040204" pitchFamily="34" charset="0"/>
              </a:rPr>
              <a:t>1</a:t>
            </a:r>
          </a:p>
        </p:txBody>
      </p:sp>
      <p:sp>
        <p:nvSpPr>
          <p:cNvPr id="11281" name="Text Box 17"/>
          <p:cNvSpPr txBox="1">
            <a:spLocks noChangeArrowheads="1"/>
          </p:cNvSpPr>
          <p:nvPr/>
        </p:nvSpPr>
        <p:spPr bwMode="auto">
          <a:xfrm>
            <a:off x="6705600" y="1714500"/>
            <a:ext cx="381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latin typeface="Tahoma" panose="020B0604030504040204" pitchFamily="34" charset="0"/>
              </a:rPr>
              <a:t>2</a:t>
            </a:r>
          </a:p>
        </p:txBody>
      </p:sp>
      <p:sp>
        <p:nvSpPr>
          <p:cNvPr id="11282" name="Text Box 18"/>
          <p:cNvSpPr txBox="1">
            <a:spLocks noChangeArrowheads="1"/>
          </p:cNvSpPr>
          <p:nvPr/>
        </p:nvSpPr>
        <p:spPr bwMode="auto">
          <a:xfrm>
            <a:off x="762000" y="2228850"/>
            <a:ext cx="2133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u="sng">
                <a:latin typeface="Tahoma" panose="020B0604030504040204" pitchFamily="34" charset="0"/>
              </a:rPr>
              <a:t>Giống nhau:</a:t>
            </a:r>
          </a:p>
        </p:txBody>
      </p:sp>
      <p:sp>
        <p:nvSpPr>
          <p:cNvPr id="11283" name="Text Box 19"/>
          <p:cNvSpPr txBox="1">
            <a:spLocks noChangeArrowheads="1"/>
          </p:cNvSpPr>
          <p:nvPr/>
        </p:nvSpPr>
        <p:spPr bwMode="auto">
          <a:xfrm>
            <a:off x="381000" y="2628900"/>
            <a:ext cx="8763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ahoma" panose="020B0604030504040204" pitchFamily="34" charset="0"/>
              </a:rPr>
              <a:t>Có cấu tạo ngoài giống nhau: có vỏ và bộ phận tác động</a:t>
            </a:r>
          </a:p>
        </p:txBody>
      </p:sp>
      <p:sp>
        <p:nvSpPr>
          <p:cNvPr id="11284" name="Text Box 20"/>
          <p:cNvSpPr txBox="1">
            <a:spLocks noChangeArrowheads="1"/>
          </p:cNvSpPr>
          <p:nvPr/>
        </p:nvSpPr>
        <p:spPr bwMode="auto">
          <a:xfrm>
            <a:off x="762000" y="2971800"/>
            <a:ext cx="2286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u="sng">
                <a:latin typeface="Tahoma" panose="020B0604030504040204" pitchFamily="34" charset="0"/>
              </a:rPr>
              <a:t>Khác nhau:</a:t>
            </a:r>
          </a:p>
        </p:txBody>
      </p:sp>
      <p:sp>
        <p:nvSpPr>
          <p:cNvPr id="11285" name="Text Box 21"/>
          <p:cNvSpPr txBox="1">
            <a:spLocks noChangeArrowheads="1"/>
          </p:cNvSpPr>
          <p:nvPr/>
        </p:nvSpPr>
        <p:spPr bwMode="auto">
          <a:xfrm>
            <a:off x="762000" y="3314700"/>
            <a:ext cx="8001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ahoma" panose="020B0604030504040204" pitchFamily="34" charset="0"/>
                <a:sym typeface="Wingdings 2" panose="05020102010507070707" pitchFamily="18" charset="2"/>
              </a:rPr>
              <a:t>công tắc 2 cực: Bộ phận tiếp điện có 2 chốt: 1 cực động 1 cực tĩnh, dùng để đóng cắt 1 dây dẫn</a:t>
            </a:r>
          </a:p>
        </p:txBody>
      </p:sp>
      <p:sp>
        <p:nvSpPr>
          <p:cNvPr id="11286" name="Text Box 22"/>
          <p:cNvSpPr txBox="1">
            <a:spLocks noChangeArrowheads="1"/>
          </p:cNvSpPr>
          <p:nvPr/>
        </p:nvSpPr>
        <p:spPr bwMode="auto">
          <a:xfrm>
            <a:off x="762000" y="4114800"/>
            <a:ext cx="8001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ahoma" panose="020B0604030504040204" pitchFamily="34" charset="0"/>
                <a:sym typeface="Wingdings 2" panose="05020102010507070707" pitchFamily="18" charset="2"/>
              </a:rPr>
              <a:t>công tắc 3 cực: Bộ phận tiếp điện có 3 chốt: 1 cực động, 2 cực tĩnh, dùng để chuyển nối dòng điện</a:t>
            </a:r>
          </a:p>
        </p:txBody>
      </p:sp>
      <p:sp>
        <p:nvSpPr>
          <p:cNvPr id="14359" name="Text Box 23"/>
          <p:cNvSpPr txBox="1">
            <a:spLocks noChangeArrowheads="1"/>
          </p:cNvSpPr>
          <p:nvPr/>
        </p:nvSpPr>
        <p:spPr bwMode="auto">
          <a:xfrm>
            <a:off x="685800" y="171450"/>
            <a:ext cx="807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Tahoma" panose="020B0604030504040204" pitchFamily="34" charset="0"/>
              </a:rPr>
              <a:t>? SO SÁNH CÔNG TẮC 2 CỰC VÀ CÔNG TẮC 3 CỰC</a:t>
            </a:r>
            <a:endParaRPr lang="en-US" altLang="en-US" sz="2400">
              <a:latin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30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3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30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30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3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3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3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3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3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30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30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30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30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3000"/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3000"/>
                                        <p:tgtEl>
                                          <p:spTgt spid="11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3000"/>
                                        <p:tgtEl>
                                          <p:spTgt spid="11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3000"/>
                                        <p:tgtEl>
                                          <p:spTgt spid="11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3000"/>
                                        <p:tgtEl>
                                          <p:spTgt spid="11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3000"/>
                                        <p:tgtEl>
                                          <p:spTgt spid="11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nimBg="1"/>
      <p:bldP spid="11267" grpId="0"/>
      <p:bldP spid="11268" grpId="0"/>
      <p:bldP spid="11269" grpId="0"/>
      <p:bldP spid="11270" grpId="0" animBg="1"/>
      <p:bldP spid="11271" grpId="0" animBg="1"/>
      <p:bldP spid="11272" grpId="0"/>
      <p:bldP spid="11273" grpId="0"/>
      <p:bldP spid="11274" grpId="0" animBg="1"/>
      <p:bldP spid="11275" grpId="0" animBg="1"/>
      <p:bldP spid="11276" grpId="0" animBg="1"/>
      <p:bldP spid="11277" grpId="0" animBg="1"/>
      <p:bldP spid="11278" grpId="0" animBg="1"/>
      <p:bldP spid="11279" grpId="0" animBg="1"/>
      <p:bldP spid="11280" grpId="0"/>
      <p:bldP spid="11281" grpId="0"/>
      <p:bldP spid="11282" grpId="0"/>
      <p:bldP spid="11283" grpId="0"/>
      <p:bldP spid="11284" grpId="0"/>
      <p:bldP spid="11285" grpId="0"/>
      <p:bldP spid="1128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Line 2"/>
          <p:cNvSpPr>
            <a:spLocks noChangeShapeType="1"/>
          </p:cNvSpPr>
          <p:nvPr/>
        </p:nvSpPr>
        <p:spPr bwMode="auto">
          <a:xfrm>
            <a:off x="685800" y="3086100"/>
            <a:ext cx="2286000" cy="0"/>
          </a:xfrm>
          <a:prstGeom prst="line">
            <a:avLst/>
          </a:prstGeom>
          <a:noFill/>
          <a:ln w="57150">
            <a:solidFill>
              <a:srgbClr val="FF5050"/>
            </a:solidFill>
            <a:round/>
            <a:headEnd type="oval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3" name="Oval 3"/>
          <p:cNvSpPr>
            <a:spLocks noChangeArrowheads="1"/>
          </p:cNvSpPr>
          <p:nvPr/>
        </p:nvSpPr>
        <p:spPr bwMode="auto">
          <a:xfrm>
            <a:off x="3505200" y="2771775"/>
            <a:ext cx="152400" cy="114300"/>
          </a:xfrm>
          <a:prstGeom prst="ellipse">
            <a:avLst/>
          </a:prstGeom>
          <a:noFill/>
          <a:ln w="57150">
            <a:solidFill>
              <a:srgbClr val="FF5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5364" name="Oval 4"/>
          <p:cNvSpPr>
            <a:spLocks noChangeArrowheads="1"/>
          </p:cNvSpPr>
          <p:nvPr/>
        </p:nvSpPr>
        <p:spPr bwMode="auto">
          <a:xfrm>
            <a:off x="2971800" y="3028950"/>
            <a:ext cx="152400" cy="114300"/>
          </a:xfrm>
          <a:prstGeom prst="ellipse">
            <a:avLst/>
          </a:prstGeom>
          <a:noFill/>
          <a:ln w="57150">
            <a:solidFill>
              <a:srgbClr val="FF5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5365" name="Oval 5"/>
          <p:cNvSpPr>
            <a:spLocks noChangeArrowheads="1"/>
          </p:cNvSpPr>
          <p:nvPr/>
        </p:nvSpPr>
        <p:spPr bwMode="auto">
          <a:xfrm>
            <a:off x="3505200" y="3286125"/>
            <a:ext cx="152400" cy="114300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5366" name="Oval 6"/>
          <p:cNvSpPr>
            <a:spLocks noChangeArrowheads="1"/>
          </p:cNvSpPr>
          <p:nvPr/>
        </p:nvSpPr>
        <p:spPr bwMode="auto">
          <a:xfrm>
            <a:off x="5638800" y="2771775"/>
            <a:ext cx="152400" cy="114300"/>
          </a:xfrm>
          <a:prstGeom prst="ellipse">
            <a:avLst/>
          </a:prstGeom>
          <a:noFill/>
          <a:ln w="57150">
            <a:solidFill>
              <a:srgbClr val="FF5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5367" name="Oval 7"/>
          <p:cNvSpPr>
            <a:spLocks noChangeArrowheads="1"/>
          </p:cNvSpPr>
          <p:nvPr/>
        </p:nvSpPr>
        <p:spPr bwMode="auto">
          <a:xfrm>
            <a:off x="5638800" y="3286125"/>
            <a:ext cx="152400" cy="114300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5368" name="Oval 8"/>
          <p:cNvSpPr>
            <a:spLocks noChangeArrowheads="1"/>
          </p:cNvSpPr>
          <p:nvPr/>
        </p:nvSpPr>
        <p:spPr bwMode="auto">
          <a:xfrm>
            <a:off x="6172200" y="3028950"/>
            <a:ext cx="152400" cy="114300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5369" name="Line 9"/>
          <p:cNvSpPr>
            <a:spLocks noChangeShapeType="1"/>
          </p:cNvSpPr>
          <p:nvPr/>
        </p:nvSpPr>
        <p:spPr bwMode="auto">
          <a:xfrm>
            <a:off x="6248400" y="3086100"/>
            <a:ext cx="2286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0" name="AutoShape 10"/>
          <p:cNvSpPr>
            <a:spLocks noChangeArrowheads="1"/>
          </p:cNvSpPr>
          <p:nvPr/>
        </p:nvSpPr>
        <p:spPr bwMode="auto">
          <a:xfrm>
            <a:off x="7019925" y="2813050"/>
            <a:ext cx="685800" cy="514350"/>
          </a:xfrm>
          <a:prstGeom prst="flowChartSummingJunction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5371" name="Rectangle 11"/>
          <p:cNvSpPr>
            <a:spLocks noChangeArrowheads="1"/>
          </p:cNvSpPr>
          <p:nvPr/>
        </p:nvSpPr>
        <p:spPr bwMode="auto">
          <a:xfrm>
            <a:off x="1524000" y="2971800"/>
            <a:ext cx="609600" cy="2286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5372" name="Line 12"/>
          <p:cNvSpPr>
            <a:spLocks noChangeShapeType="1"/>
          </p:cNvSpPr>
          <p:nvPr/>
        </p:nvSpPr>
        <p:spPr bwMode="auto">
          <a:xfrm>
            <a:off x="685800" y="2400300"/>
            <a:ext cx="0" cy="1371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3" name="Line 13"/>
          <p:cNvSpPr>
            <a:spLocks noChangeShapeType="1"/>
          </p:cNvSpPr>
          <p:nvPr/>
        </p:nvSpPr>
        <p:spPr bwMode="auto">
          <a:xfrm>
            <a:off x="8534400" y="2343150"/>
            <a:ext cx="0" cy="1371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4" name="Line 14"/>
          <p:cNvSpPr>
            <a:spLocks noChangeShapeType="1"/>
          </p:cNvSpPr>
          <p:nvPr/>
        </p:nvSpPr>
        <p:spPr bwMode="auto">
          <a:xfrm>
            <a:off x="3581400" y="2814638"/>
            <a:ext cx="2133600" cy="0"/>
          </a:xfrm>
          <a:prstGeom prst="line">
            <a:avLst/>
          </a:prstGeom>
          <a:noFill/>
          <a:ln w="57150">
            <a:solidFill>
              <a:srgbClr val="FF5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5" name="Line 15"/>
          <p:cNvSpPr>
            <a:spLocks noChangeShapeType="1"/>
          </p:cNvSpPr>
          <p:nvPr/>
        </p:nvSpPr>
        <p:spPr bwMode="auto">
          <a:xfrm>
            <a:off x="3581400" y="3343275"/>
            <a:ext cx="2133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6" name="Line 16"/>
          <p:cNvSpPr>
            <a:spLocks noChangeShapeType="1"/>
          </p:cNvSpPr>
          <p:nvPr/>
        </p:nvSpPr>
        <p:spPr bwMode="auto">
          <a:xfrm flipV="1">
            <a:off x="3048000" y="2857500"/>
            <a:ext cx="533400" cy="228600"/>
          </a:xfrm>
          <a:prstGeom prst="line">
            <a:avLst/>
          </a:prstGeom>
          <a:noFill/>
          <a:ln w="57150">
            <a:solidFill>
              <a:srgbClr val="FF5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7" name="Line 17"/>
          <p:cNvSpPr>
            <a:spLocks noChangeShapeType="1"/>
          </p:cNvSpPr>
          <p:nvPr/>
        </p:nvSpPr>
        <p:spPr bwMode="auto">
          <a:xfrm flipV="1">
            <a:off x="5715000" y="3086100"/>
            <a:ext cx="533400" cy="228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8" name="Rectangle 18"/>
          <p:cNvSpPr>
            <a:spLocks noChangeArrowheads="1"/>
          </p:cNvSpPr>
          <p:nvPr/>
        </p:nvSpPr>
        <p:spPr bwMode="auto">
          <a:xfrm>
            <a:off x="228600" y="2457450"/>
            <a:ext cx="3810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latin typeface="VNI-Avo" pitchFamily="2" charset="0"/>
              </a:rPr>
              <a:t>A</a:t>
            </a:r>
          </a:p>
        </p:txBody>
      </p:sp>
      <p:sp>
        <p:nvSpPr>
          <p:cNvPr id="15379" name="Rectangle 19"/>
          <p:cNvSpPr>
            <a:spLocks noChangeArrowheads="1"/>
          </p:cNvSpPr>
          <p:nvPr/>
        </p:nvSpPr>
        <p:spPr bwMode="auto">
          <a:xfrm>
            <a:off x="8534400" y="2400300"/>
            <a:ext cx="3810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latin typeface="VNI-Avo" pitchFamily="2" charset="0"/>
              </a:rPr>
              <a:t>0</a:t>
            </a:r>
          </a:p>
        </p:txBody>
      </p:sp>
      <p:sp>
        <p:nvSpPr>
          <p:cNvPr id="15380" name="Oval 20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5257800" y="2628900"/>
            <a:ext cx="1295400" cy="9715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5381" name="Oval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743200" y="2628900"/>
            <a:ext cx="1295400" cy="9715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5382" name="Rectangle 23"/>
          <p:cNvSpPr>
            <a:spLocks noChangeArrowheads="1"/>
          </p:cNvSpPr>
          <p:nvPr/>
        </p:nvSpPr>
        <p:spPr bwMode="auto">
          <a:xfrm>
            <a:off x="3657600" y="2400300"/>
            <a:ext cx="3810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latin typeface="VNI-Avo" pitchFamily="2" charset="0"/>
              </a:rPr>
              <a:t>1</a:t>
            </a:r>
          </a:p>
        </p:txBody>
      </p:sp>
      <p:sp>
        <p:nvSpPr>
          <p:cNvPr id="15383" name="Rectangle 24"/>
          <p:cNvSpPr>
            <a:spLocks noChangeArrowheads="1"/>
          </p:cNvSpPr>
          <p:nvPr/>
        </p:nvSpPr>
        <p:spPr bwMode="auto">
          <a:xfrm>
            <a:off x="5105400" y="2400300"/>
            <a:ext cx="3810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latin typeface="VNI-Avo" pitchFamily="2" charset="0"/>
              </a:rPr>
              <a:t>1</a:t>
            </a:r>
          </a:p>
        </p:txBody>
      </p:sp>
      <p:sp>
        <p:nvSpPr>
          <p:cNvPr id="15384" name="Rectangle 25"/>
          <p:cNvSpPr>
            <a:spLocks noChangeArrowheads="1"/>
          </p:cNvSpPr>
          <p:nvPr/>
        </p:nvSpPr>
        <p:spPr bwMode="auto">
          <a:xfrm>
            <a:off x="5181600" y="3429000"/>
            <a:ext cx="3810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latin typeface="VNI-Avo" pitchFamily="2" charset="0"/>
              </a:rPr>
              <a:t>2</a:t>
            </a:r>
          </a:p>
        </p:txBody>
      </p:sp>
      <p:sp>
        <p:nvSpPr>
          <p:cNvPr id="15385" name="Rectangle 26"/>
          <p:cNvSpPr>
            <a:spLocks noChangeArrowheads="1"/>
          </p:cNvSpPr>
          <p:nvPr/>
        </p:nvSpPr>
        <p:spPr bwMode="auto">
          <a:xfrm>
            <a:off x="3810000" y="3429000"/>
            <a:ext cx="3810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latin typeface="VNI-Avo" pitchFamily="2" charset="0"/>
              </a:rPr>
              <a:t>2</a:t>
            </a:r>
          </a:p>
        </p:txBody>
      </p:sp>
      <p:sp>
        <p:nvSpPr>
          <p:cNvPr id="15386" name="Rectangle 27"/>
          <p:cNvSpPr>
            <a:spLocks noChangeArrowheads="1"/>
          </p:cNvSpPr>
          <p:nvPr/>
        </p:nvSpPr>
        <p:spPr bwMode="auto">
          <a:xfrm>
            <a:off x="3276600" y="3771900"/>
            <a:ext cx="3810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latin typeface="VNI-Avo" pitchFamily="2" charset="0"/>
              </a:rPr>
              <a:t>A</a:t>
            </a:r>
          </a:p>
        </p:txBody>
      </p:sp>
      <p:sp>
        <p:nvSpPr>
          <p:cNvPr id="15387" name="Rectangle 28"/>
          <p:cNvSpPr>
            <a:spLocks noChangeArrowheads="1"/>
          </p:cNvSpPr>
          <p:nvPr/>
        </p:nvSpPr>
        <p:spPr bwMode="auto">
          <a:xfrm>
            <a:off x="5867400" y="3771900"/>
            <a:ext cx="3810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latin typeface="VNI-Avo" pitchFamily="2" charset="0"/>
              </a:rPr>
              <a:t>B</a:t>
            </a:r>
          </a:p>
        </p:txBody>
      </p:sp>
      <p:sp>
        <p:nvSpPr>
          <p:cNvPr id="15388" name="Text Box 28"/>
          <p:cNvSpPr txBox="1">
            <a:spLocks noChangeArrowheads="1"/>
          </p:cNvSpPr>
          <p:nvPr/>
        </p:nvSpPr>
        <p:spPr bwMode="auto">
          <a:xfrm>
            <a:off x="609600" y="285750"/>
            <a:ext cx="8153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latin typeface="Tahoma" panose="020B0604030504040204" pitchFamily="34" charset="0"/>
              </a:rPr>
              <a:t>TÌM HIỂU SƠ ĐỒ NGUYÊN LÍ MẠCH ĐIỆN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Oval 2"/>
          <p:cNvSpPr>
            <a:spLocks noChangeArrowheads="1"/>
          </p:cNvSpPr>
          <p:nvPr/>
        </p:nvSpPr>
        <p:spPr bwMode="auto">
          <a:xfrm>
            <a:off x="3505200" y="2771775"/>
            <a:ext cx="152400" cy="114300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6387" name="Oval 3"/>
          <p:cNvSpPr>
            <a:spLocks noChangeArrowheads="1"/>
          </p:cNvSpPr>
          <p:nvPr/>
        </p:nvSpPr>
        <p:spPr bwMode="auto">
          <a:xfrm>
            <a:off x="5638800" y="2771775"/>
            <a:ext cx="152400" cy="114300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6388" name="Line 4"/>
          <p:cNvSpPr>
            <a:spLocks noChangeShapeType="1"/>
          </p:cNvSpPr>
          <p:nvPr/>
        </p:nvSpPr>
        <p:spPr bwMode="auto">
          <a:xfrm>
            <a:off x="685800" y="2400300"/>
            <a:ext cx="0" cy="1371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9" name="Line 5"/>
          <p:cNvSpPr>
            <a:spLocks noChangeShapeType="1"/>
          </p:cNvSpPr>
          <p:nvPr/>
        </p:nvSpPr>
        <p:spPr bwMode="auto">
          <a:xfrm>
            <a:off x="8534400" y="2343150"/>
            <a:ext cx="0" cy="1371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0" name="Line 6"/>
          <p:cNvSpPr>
            <a:spLocks noChangeShapeType="1"/>
          </p:cNvSpPr>
          <p:nvPr/>
        </p:nvSpPr>
        <p:spPr bwMode="auto">
          <a:xfrm>
            <a:off x="3581400" y="2814638"/>
            <a:ext cx="2133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1" name="Line 7"/>
          <p:cNvSpPr>
            <a:spLocks noChangeShapeType="1"/>
          </p:cNvSpPr>
          <p:nvPr/>
        </p:nvSpPr>
        <p:spPr bwMode="auto">
          <a:xfrm>
            <a:off x="685800" y="3086100"/>
            <a:ext cx="2286000" cy="0"/>
          </a:xfrm>
          <a:prstGeom prst="line">
            <a:avLst/>
          </a:prstGeom>
          <a:noFill/>
          <a:ln w="57150">
            <a:solidFill>
              <a:srgbClr val="FF99CC"/>
            </a:solidFill>
            <a:round/>
            <a:headEnd type="oval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2" name="Oval 8"/>
          <p:cNvSpPr>
            <a:spLocks noChangeArrowheads="1"/>
          </p:cNvSpPr>
          <p:nvPr/>
        </p:nvSpPr>
        <p:spPr bwMode="auto">
          <a:xfrm>
            <a:off x="2971800" y="3028950"/>
            <a:ext cx="152400" cy="114300"/>
          </a:xfrm>
          <a:prstGeom prst="ellipse">
            <a:avLst/>
          </a:prstGeom>
          <a:noFill/>
          <a:ln w="57150">
            <a:solidFill>
              <a:srgbClr val="FF99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6393" name="Oval 9"/>
          <p:cNvSpPr>
            <a:spLocks noChangeArrowheads="1"/>
          </p:cNvSpPr>
          <p:nvPr/>
        </p:nvSpPr>
        <p:spPr bwMode="auto">
          <a:xfrm>
            <a:off x="3505200" y="3286125"/>
            <a:ext cx="152400" cy="114300"/>
          </a:xfrm>
          <a:prstGeom prst="ellipse">
            <a:avLst/>
          </a:prstGeom>
          <a:noFill/>
          <a:ln w="57150">
            <a:solidFill>
              <a:srgbClr val="FF99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6394" name="Oval 10"/>
          <p:cNvSpPr>
            <a:spLocks noChangeArrowheads="1"/>
          </p:cNvSpPr>
          <p:nvPr/>
        </p:nvSpPr>
        <p:spPr bwMode="auto">
          <a:xfrm>
            <a:off x="5638800" y="3286125"/>
            <a:ext cx="152400" cy="114300"/>
          </a:xfrm>
          <a:prstGeom prst="ellipse">
            <a:avLst/>
          </a:prstGeom>
          <a:noFill/>
          <a:ln w="57150">
            <a:solidFill>
              <a:srgbClr val="FF99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6395" name="Oval 11"/>
          <p:cNvSpPr>
            <a:spLocks noChangeArrowheads="1"/>
          </p:cNvSpPr>
          <p:nvPr/>
        </p:nvSpPr>
        <p:spPr bwMode="auto">
          <a:xfrm>
            <a:off x="6172200" y="3028950"/>
            <a:ext cx="152400" cy="114300"/>
          </a:xfrm>
          <a:prstGeom prst="ellipse">
            <a:avLst/>
          </a:prstGeom>
          <a:noFill/>
          <a:ln w="57150">
            <a:solidFill>
              <a:srgbClr val="FF99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6396" name="Line 12"/>
          <p:cNvSpPr>
            <a:spLocks noChangeShapeType="1"/>
          </p:cNvSpPr>
          <p:nvPr/>
        </p:nvSpPr>
        <p:spPr bwMode="auto">
          <a:xfrm>
            <a:off x="6248400" y="3086100"/>
            <a:ext cx="2286000" cy="0"/>
          </a:xfrm>
          <a:prstGeom prst="line">
            <a:avLst/>
          </a:prstGeom>
          <a:noFill/>
          <a:ln w="57150">
            <a:solidFill>
              <a:srgbClr val="FF99CC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7" name="Line 13"/>
          <p:cNvSpPr>
            <a:spLocks noChangeShapeType="1"/>
          </p:cNvSpPr>
          <p:nvPr/>
        </p:nvSpPr>
        <p:spPr bwMode="auto">
          <a:xfrm>
            <a:off x="3581400" y="3343275"/>
            <a:ext cx="2133600" cy="0"/>
          </a:xfrm>
          <a:prstGeom prst="line">
            <a:avLst/>
          </a:prstGeom>
          <a:noFill/>
          <a:ln w="57150">
            <a:solidFill>
              <a:srgbClr val="FF99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8" name="Line 14"/>
          <p:cNvSpPr>
            <a:spLocks noChangeShapeType="1"/>
          </p:cNvSpPr>
          <p:nvPr/>
        </p:nvSpPr>
        <p:spPr bwMode="auto">
          <a:xfrm>
            <a:off x="3048000" y="3086100"/>
            <a:ext cx="533400" cy="228600"/>
          </a:xfrm>
          <a:prstGeom prst="line">
            <a:avLst/>
          </a:prstGeom>
          <a:noFill/>
          <a:ln w="57150">
            <a:solidFill>
              <a:srgbClr val="FF99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9" name="Line 15"/>
          <p:cNvSpPr>
            <a:spLocks noChangeShapeType="1"/>
          </p:cNvSpPr>
          <p:nvPr/>
        </p:nvSpPr>
        <p:spPr bwMode="auto">
          <a:xfrm flipV="1">
            <a:off x="5715000" y="3086100"/>
            <a:ext cx="533400" cy="228600"/>
          </a:xfrm>
          <a:prstGeom prst="line">
            <a:avLst/>
          </a:prstGeom>
          <a:noFill/>
          <a:ln w="57150">
            <a:solidFill>
              <a:srgbClr val="FF99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0" name="Rectangle 16"/>
          <p:cNvSpPr>
            <a:spLocks noChangeArrowheads="1"/>
          </p:cNvSpPr>
          <p:nvPr/>
        </p:nvSpPr>
        <p:spPr bwMode="auto">
          <a:xfrm>
            <a:off x="228600" y="2457450"/>
            <a:ext cx="3810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>
                <a:latin typeface="VNI-Avo" pitchFamily="2" charset="0"/>
              </a:rPr>
              <a:t>A</a:t>
            </a:r>
          </a:p>
        </p:txBody>
      </p:sp>
      <p:sp>
        <p:nvSpPr>
          <p:cNvPr id="16401" name="Rectangle 17"/>
          <p:cNvSpPr>
            <a:spLocks noChangeArrowheads="1"/>
          </p:cNvSpPr>
          <p:nvPr/>
        </p:nvSpPr>
        <p:spPr bwMode="auto">
          <a:xfrm>
            <a:off x="8534400" y="2400300"/>
            <a:ext cx="3810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>
                <a:latin typeface="VNI-Avo" pitchFamily="2" charset="0"/>
              </a:rPr>
              <a:t>0</a:t>
            </a: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685800" y="3028950"/>
            <a:ext cx="7848600" cy="371475"/>
            <a:chOff x="576" y="3408"/>
            <a:chExt cx="4944" cy="312"/>
          </a:xfrm>
        </p:grpSpPr>
        <p:sp>
          <p:nvSpPr>
            <p:cNvPr id="16415" name="Line 19"/>
            <p:cNvSpPr>
              <a:spLocks noChangeShapeType="1"/>
            </p:cNvSpPr>
            <p:nvPr/>
          </p:nvSpPr>
          <p:spPr bwMode="auto">
            <a:xfrm>
              <a:off x="576" y="3456"/>
              <a:ext cx="1440" cy="0"/>
            </a:xfrm>
            <a:prstGeom prst="line">
              <a:avLst/>
            </a:prstGeom>
            <a:noFill/>
            <a:ln w="57150">
              <a:solidFill>
                <a:srgbClr val="FF5050"/>
              </a:solidFill>
              <a:round/>
              <a:headEnd type="oval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6" name="Oval 20"/>
            <p:cNvSpPr>
              <a:spLocks noChangeArrowheads="1"/>
            </p:cNvSpPr>
            <p:nvPr/>
          </p:nvSpPr>
          <p:spPr bwMode="auto">
            <a:xfrm>
              <a:off x="2016" y="3408"/>
              <a:ext cx="96" cy="96"/>
            </a:xfrm>
            <a:prstGeom prst="ellipse">
              <a:avLst/>
            </a:prstGeom>
            <a:noFill/>
            <a:ln w="57150">
              <a:solidFill>
                <a:srgbClr val="FF5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6417" name="Oval 21"/>
            <p:cNvSpPr>
              <a:spLocks noChangeArrowheads="1"/>
            </p:cNvSpPr>
            <p:nvPr/>
          </p:nvSpPr>
          <p:spPr bwMode="auto">
            <a:xfrm>
              <a:off x="2352" y="3624"/>
              <a:ext cx="96" cy="96"/>
            </a:xfrm>
            <a:prstGeom prst="ellipse">
              <a:avLst/>
            </a:prstGeom>
            <a:noFill/>
            <a:ln w="57150">
              <a:solidFill>
                <a:srgbClr val="FF5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6418" name="Oval 22"/>
            <p:cNvSpPr>
              <a:spLocks noChangeArrowheads="1"/>
            </p:cNvSpPr>
            <p:nvPr/>
          </p:nvSpPr>
          <p:spPr bwMode="auto">
            <a:xfrm>
              <a:off x="3696" y="3624"/>
              <a:ext cx="96" cy="96"/>
            </a:xfrm>
            <a:prstGeom prst="ellipse">
              <a:avLst/>
            </a:prstGeom>
            <a:noFill/>
            <a:ln w="57150">
              <a:solidFill>
                <a:srgbClr val="FF5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6419" name="Oval 23"/>
            <p:cNvSpPr>
              <a:spLocks noChangeArrowheads="1"/>
            </p:cNvSpPr>
            <p:nvPr/>
          </p:nvSpPr>
          <p:spPr bwMode="auto">
            <a:xfrm>
              <a:off x="4032" y="3408"/>
              <a:ext cx="96" cy="96"/>
            </a:xfrm>
            <a:prstGeom prst="ellipse">
              <a:avLst/>
            </a:prstGeom>
            <a:noFill/>
            <a:ln w="57150">
              <a:solidFill>
                <a:srgbClr val="FF5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6420" name="Line 24"/>
            <p:cNvSpPr>
              <a:spLocks noChangeShapeType="1"/>
            </p:cNvSpPr>
            <p:nvPr/>
          </p:nvSpPr>
          <p:spPr bwMode="auto">
            <a:xfrm>
              <a:off x="4080" y="3456"/>
              <a:ext cx="1440" cy="0"/>
            </a:xfrm>
            <a:prstGeom prst="line">
              <a:avLst/>
            </a:prstGeom>
            <a:noFill/>
            <a:ln w="57150">
              <a:solidFill>
                <a:srgbClr val="FF5050"/>
              </a:solidFill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1" name="Line 25"/>
            <p:cNvSpPr>
              <a:spLocks noChangeShapeType="1"/>
            </p:cNvSpPr>
            <p:nvPr/>
          </p:nvSpPr>
          <p:spPr bwMode="auto">
            <a:xfrm>
              <a:off x="2400" y="3672"/>
              <a:ext cx="1344" cy="0"/>
            </a:xfrm>
            <a:prstGeom prst="line">
              <a:avLst/>
            </a:prstGeom>
            <a:noFill/>
            <a:ln w="57150">
              <a:solidFill>
                <a:srgbClr val="FF5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2" name="Line 26"/>
            <p:cNvSpPr>
              <a:spLocks noChangeShapeType="1"/>
            </p:cNvSpPr>
            <p:nvPr/>
          </p:nvSpPr>
          <p:spPr bwMode="auto">
            <a:xfrm>
              <a:off x="2064" y="3456"/>
              <a:ext cx="336" cy="192"/>
            </a:xfrm>
            <a:prstGeom prst="line">
              <a:avLst/>
            </a:prstGeom>
            <a:noFill/>
            <a:ln w="57150">
              <a:solidFill>
                <a:srgbClr val="FF5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3" name="Line 27"/>
            <p:cNvSpPr>
              <a:spLocks noChangeShapeType="1"/>
            </p:cNvSpPr>
            <p:nvPr/>
          </p:nvSpPr>
          <p:spPr bwMode="auto">
            <a:xfrm flipV="1">
              <a:off x="3744" y="3456"/>
              <a:ext cx="336" cy="192"/>
            </a:xfrm>
            <a:prstGeom prst="line">
              <a:avLst/>
            </a:prstGeom>
            <a:noFill/>
            <a:ln w="57150">
              <a:solidFill>
                <a:srgbClr val="FF5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988" name="AutoShape 28"/>
          <p:cNvSpPr>
            <a:spLocks noChangeArrowheads="1"/>
          </p:cNvSpPr>
          <p:nvPr/>
        </p:nvSpPr>
        <p:spPr bwMode="auto">
          <a:xfrm>
            <a:off x="6705600" y="2571750"/>
            <a:ext cx="1295400" cy="1028700"/>
          </a:xfrm>
          <a:prstGeom prst="star32">
            <a:avLst>
              <a:gd name="adj" fmla="val 30148"/>
            </a:avLst>
          </a:prstGeom>
          <a:solidFill>
            <a:srgbClr val="FF0000"/>
          </a:solidFill>
          <a:ln w="9525">
            <a:solidFill>
              <a:srgbClr val="FFCC9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6404" name="AutoShape 29"/>
          <p:cNvSpPr>
            <a:spLocks noChangeArrowheads="1"/>
          </p:cNvSpPr>
          <p:nvPr/>
        </p:nvSpPr>
        <p:spPr bwMode="auto">
          <a:xfrm>
            <a:off x="7010400" y="2828925"/>
            <a:ext cx="685800" cy="514350"/>
          </a:xfrm>
          <a:prstGeom prst="flowChartSummingJunction">
            <a:avLst/>
          </a:prstGeom>
          <a:solidFill>
            <a:srgbClr val="FFCC99"/>
          </a:solidFill>
          <a:ln w="571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6405" name="Rectangle 30"/>
          <p:cNvSpPr>
            <a:spLocks noChangeArrowheads="1"/>
          </p:cNvSpPr>
          <p:nvPr/>
        </p:nvSpPr>
        <p:spPr bwMode="auto">
          <a:xfrm>
            <a:off x="1524000" y="2971800"/>
            <a:ext cx="609600" cy="2286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6406" name="Oval 3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5257800" y="2628900"/>
            <a:ext cx="1295400" cy="9715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6407" name="Oval 32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743200" y="2628900"/>
            <a:ext cx="1295400" cy="9715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6408" name="Rectangle 34"/>
          <p:cNvSpPr>
            <a:spLocks noChangeArrowheads="1"/>
          </p:cNvSpPr>
          <p:nvPr/>
        </p:nvSpPr>
        <p:spPr bwMode="auto">
          <a:xfrm>
            <a:off x="3657600" y="2400300"/>
            <a:ext cx="3810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latin typeface="VNI-Avo" pitchFamily="2" charset="0"/>
              </a:rPr>
              <a:t>1</a:t>
            </a:r>
          </a:p>
        </p:txBody>
      </p:sp>
      <p:sp>
        <p:nvSpPr>
          <p:cNvPr id="16409" name="Rectangle 35"/>
          <p:cNvSpPr>
            <a:spLocks noChangeArrowheads="1"/>
          </p:cNvSpPr>
          <p:nvPr/>
        </p:nvSpPr>
        <p:spPr bwMode="auto">
          <a:xfrm>
            <a:off x="5105400" y="2400300"/>
            <a:ext cx="3810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latin typeface="VNI-Avo" pitchFamily="2" charset="0"/>
              </a:rPr>
              <a:t>1</a:t>
            </a:r>
          </a:p>
        </p:txBody>
      </p:sp>
      <p:sp>
        <p:nvSpPr>
          <p:cNvPr id="16410" name="Rectangle 36"/>
          <p:cNvSpPr>
            <a:spLocks noChangeArrowheads="1"/>
          </p:cNvSpPr>
          <p:nvPr/>
        </p:nvSpPr>
        <p:spPr bwMode="auto">
          <a:xfrm>
            <a:off x="5181600" y="3429000"/>
            <a:ext cx="3810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latin typeface="VNI-Avo" pitchFamily="2" charset="0"/>
              </a:rPr>
              <a:t>2</a:t>
            </a:r>
          </a:p>
        </p:txBody>
      </p:sp>
      <p:sp>
        <p:nvSpPr>
          <p:cNvPr id="16411" name="Rectangle 37"/>
          <p:cNvSpPr>
            <a:spLocks noChangeArrowheads="1"/>
          </p:cNvSpPr>
          <p:nvPr/>
        </p:nvSpPr>
        <p:spPr bwMode="auto">
          <a:xfrm>
            <a:off x="3810000" y="3429000"/>
            <a:ext cx="3810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latin typeface="VNI-Avo" pitchFamily="2" charset="0"/>
              </a:rPr>
              <a:t>2</a:t>
            </a:r>
          </a:p>
        </p:txBody>
      </p:sp>
      <p:sp>
        <p:nvSpPr>
          <p:cNvPr id="16412" name="Rectangle 38"/>
          <p:cNvSpPr>
            <a:spLocks noChangeArrowheads="1"/>
          </p:cNvSpPr>
          <p:nvPr/>
        </p:nvSpPr>
        <p:spPr bwMode="auto">
          <a:xfrm>
            <a:off x="3276600" y="3771900"/>
            <a:ext cx="3810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latin typeface="VNI-Avo" pitchFamily="2" charset="0"/>
              </a:rPr>
              <a:t>A</a:t>
            </a:r>
          </a:p>
        </p:txBody>
      </p:sp>
      <p:sp>
        <p:nvSpPr>
          <p:cNvPr id="16413" name="Rectangle 39"/>
          <p:cNvSpPr>
            <a:spLocks noChangeArrowheads="1"/>
          </p:cNvSpPr>
          <p:nvPr/>
        </p:nvSpPr>
        <p:spPr bwMode="auto">
          <a:xfrm>
            <a:off x="5867400" y="3771900"/>
            <a:ext cx="3810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latin typeface="VNI-Avo" pitchFamily="2" charset="0"/>
              </a:rPr>
              <a:t>B</a:t>
            </a:r>
          </a:p>
        </p:txBody>
      </p:sp>
      <p:sp>
        <p:nvSpPr>
          <p:cNvPr id="16414" name="Text Box 39"/>
          <p:cNvSpPr txBox="1">
            <a:spLocks noChangeArrowheads="1"/>
          </p:cNvSpPr>
          <p:nvPr/>
        </p:nvSpPr>
        <p:spPr bwMode="auto">
          <a:xfrm>
            <a:off x="609600" y="285750"/>
            <a:ext cx="8153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latin typeface="Tahoma" panose="020B0604030504040204" pitchFamily="34" charset="0"/>
              </a:rPr>
              <a:t>TÌM HIỂU SƠ ĐỒ NGUYÊN LÍ MẠCH ĐIỆN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3000" tmFilter="0, 0; .2, .5; .8, .5; 1, 0"/>
                                        <p:tgtEl>
                                          <p:spTgt spid="409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1500" autoRev="1" fill="hold"/>
                                        <p:tgtEl>
                                          <p:spTgt spid="4098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98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Line 2"/>
          <p:cNvSpPr>
            <a:spLocks noChangeShapeType="1"/>
          </p:cNvSpPr>
          <p:nvPr/>
        </p:nvSpPr>
        <p:spPr bwMode="auto">
          <a:xfrm>
            <a:off x="685800" y="3086100"/>
            <a:ext cx="2286000" cy="0"/>
          </a:xfrm>
          <a:prstGeom prst="line">
            <a:avLst/>
          </a:prstGeom>
          <a:noFill/>
          <a:ln w="57150">
            <a:solidFill>
              <a:srgbClr val="FF5050"/>
            </a:solidFill>
            <a:round/>
            <a:headEnd type="oval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1" name="Oval 3"/>
          <p:cNvSpPr>
            <a:spLocks noChangeArrowheads="1"/>
          </p:cNvSpPr>
          <p:nvPr/>
        </p:nvSpPr>
        <p:spPr bwMode="auto">
          <a:xfrm>
            <a:off x="3505200" y="2771775"/>
            <a:ext cx="152400" cy="114300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7412" name="Oval 4"/>
          <p:cNvSpPr>
            <a:spLocks noChangeArrowheads="1"/>
          </p:cNvSpPr>
          <p:nvPr/>
        </p:nvSpPr>
        <p:spPr bwMode="auto">
          <a:xfrm>
            <a:off x="2971800" y="3028950"/>
            <a:ext cx="152400" cy="114300"/>
          </a:xfrm>
          <a:prstGeom prst="ellipse">
            <a:avLst/>
          </a:prstGeom>
          <a:noFill/>
          <a:ln w="57150">
            <a:solidFill>
              <a:srgbClr val="FF5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7413" name="Oval 5"/>
          <p:cNvSpPr>
            <a:spLocks noChangeArrowheads="1"/>
          </p:cNvSpPr>
          <p:nvPr/>
        </p:nvSpPr>
        <p:spPr bwMode="auto">
          <a:xfrm>
            <a:off x="3505200" y="3286125"/>
            <a:ext cx="152400" cy="114300"/>
          </a:xfrm>
          <a:prstGeom prst="ellipse">
            <a:avLst/>
          </a:prstGeom>
          <a:noFill/>
          <a:ln w="57150">
            <a:solidFill>
              <a:srgbClr val="FF5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7414" name="Oval 6"/>
          <p:cNvSpPr>
            <a:spLocks noChangeArrowheads="1"/>
          </p:cNvSpPr>
          <p:nvPr/>
        </p:nvSpPr>
        <p:spPr bwMode="auto">
          <a:xfrm>
            <a:off x="5638800" y="2771775"/>
            <a:ext cx="152400" cy="114300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7415" name="Oval 7"/>
          <p:cNvSpPr>
            <a:spLocks noChangeArrowheads="1"/>
          </p:cNvSpPr>
          <p:nvPr/>
        </p:nvSpPr>
        <p:spPr bwMode="auto">
          <a:xfrm>
            <a:off x="5638800" y="3286125"/>
            <a:ext cx="152400" cy="114300"/>
          </a:xfrm>
          <a:prstGeom prst="ellipse">
            <a:avLst/>
          </a:prstGeom>
          <a:noFill/>
          <a:ln w="57150">
            <a:solidFill>
              <a:srgbClr val="FF5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7416" name="Oval 8"/>
          <p:cNvSpPr>
            <a:spLocks noChangeArrowheads="1"/>
          </p:cNvSpPr>
          <p:nvPr/>
        </p:nvSpPr>
        <p:spPr bwMode="auto">
          <a:xfrm>
            <a:off x="6172200" y="3028950"/>
            <a:ext cx="152400" cy="114300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7417" name="Line 9"/>
          <p:cNvSpPr>
            <a:spLocks noChangeShapeType="1"/>
          </p:cNvSpPr>
          <p:nvPr/>
        </p:nvSpPr>
        <p:spPr bwMode="auto">
          <a:xfrm>
            <a:off x="6248400" y="3086100"/>
            <a:ext cx="2286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8" name="AutoShape 10"/>
          <p:cNvSpPr>
            <a:spLocks noChangeArrowheads="1"/>
          </p:cNvSpPr>
          <p:nvPr/>
        </p:nvSpPr>
        <p:spPr bwMode="auto">
          <a:xfrm>
            <a:off x="7019925" y="2813050"/>
            <a:ext cx="685800" cy="514350"/>
          </a:xfrm>
          <a:prstGeom prst="flowChartSummingJunction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7419" name="Rectangle 11"/>
          <p:cNvSpPr>
            <a:spLocks noChangeArrowheads="1"/>
          </p:cNvSpPr>
          <p:nvPr/>
        </p:nvSpPr>
        <p:spPr bwMode="auto">
          <a:xfrm>
            <a:off x="1524000" y="2971800"/>
            <a:ext cx="609600" cy="2286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7420" name="Line 12"/>
          <p:cNvSpPr>
            <a:spLocks noChangeShapeType="1"/>
          </p:cNvSpPr>
          <p:nvPr/>
        </p:nvSpPr>
        <p:spPr bwMode="auto">
          <a:xfrm>
            <a:off x="685800" y="2400300"/>
            <a:ext cx="0" cy="1371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1" name="Line 13"/>
          <p:cNvSpPr>
            <a:spLocks noChangeShapeType="1"/>
          </p:cNvSpPr>
          <p:nvPr/>
        </p:nvSpPr>
        <p:spPr bwMode="auto">
          <a:xfrm>
            <a:off x="8534400" y="2343150"/>
            <a:ext cx="0" cy="1371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2" name="Line 14"/>
          <p:cNvSpPr>
            <a:spLocks noChangeShapeType="1"/>
          </p:cNvSpPr>
          <p:nvPr/>
        </p:nvSpPr>
        <p:spPr bwMode="auto">
          <a:xfrm>
            <a:off x="3581400" y="2814638"/>
            <a:ext cx="2133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3" name="Line 15"/>
          <p:cNvSpPr>
            <a:spLocks noChangeShapeType="1"/>
          </p:cNvSpPr>
          <p:nvPr/>
        </p:nvSpPr>
        <p:spPr bwMode="auto">
          <a:xfrm>
            <a:off x="3581400" y="3343275"/>
            <a:ext cx="2133600" cy="0"/>
          </a:xfrm>
          <a:prstGeom prst="line">
            <a:avLst/>
          </a:prstGeom>
          <a:noFill/>
          <a:ln w="57150">
            <a:solidFill>
              <a:srgbClr val="FF5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4" name="Line 16"/>
          <p:cNvSpPr>
            <a:spLocks noChangeShapeType="1"/>
          </p:cNvSpPr>
          <p:nvPr/>
        </p:nvSpPr>
        <p:spPr bwMode="auto">
          <a:xfrm>
            <a:off x="3048000" y="3086100"/>
            <a:ext cx="533400" cy="228600"/>
          </a:xfrm>
          <a:prstGeom prst="line">
            <a:avLst/>
          </a:prstGeom>
          <a:noFill/>
          <a:ln w="57150">
            <a:solidFill>
              <a:srgbClr val="FF5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5" name="Line 17"/>
          <p:cNvSpPr>
            <a:spLocks noChangeShapeType="1"/>
          </p:cNvSpPr>
          <p:nvPr/>
        </p:nvSpPr>
        <p:spPr bwMode="auto">
          <a:xfrm>
            <a:off x="5715000" y="2857500"/>
            <a:ext cx="533400" cy="228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6" name="Rectangle 18"/>
          <p:cNvSpPr>
            <a:spLocks noChangeArrowheads="1"/>
          </p:cNvSpPr>
          <p:nvPr/>
        </p:nvSpPr>
        <p:spPr bwMode="auto">
          <a:xfrm>
            <a:off x="228600" y="2457450"/>
            <a:ext cx="3810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>
                <a:latin typeface="VNI-Avo" pitchFamily="2" charset="0"/>
              </a:rPr>
              <a:t>A</a:t>
            </a:r>
          </a:p>
        </p:txBody>
      </p:sp>
      <p:sp>
        <p:nvSpPr>
          <p:cNvPr id="17427" name="Rectangle 19"/>
          <p:cNvSpPr>
            <a:spLocks noChangeArrowheads="1"/>
          </p:cNvSpPr>
          <p:nvPr/>
        </p:nvSpPr>
        <p:spPr bwMode="auto">
          <a:xfrm>
            <a:off x="8534400" y="2400300"/>
            <a:ext cx="3810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>
                <a:latin typeface="VNI-Avo" pitchFamily="2" charset="0"/>
              </a:rPr>
              <a:t>0</a:t>
            </a:r>
          </a:p>
        </p:txBody>
      </p:sp>
      <p:sp>
        <p:nvSpPr>
          <p:cNvPr id="17428" name="Oval 20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5257800" y="2628900"/>
            <a:ext cx="1295400" cy="9715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7429" name="Oval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743200" y="2628900"/>
            <a:ext cx="1295400" cy="9715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7430" name="Rectangle 23"/>
          <p:cNvSpPr>
            <a:spLocks noChangeArrowheads="1"/>
          </p:cNvSpPr>
          <p:nvPr/>
        </p:nvSpPr>
        <p:spPr bwMode="auto">
          <a:xfrm>
            <a:off x="3657600" y="2400300"/>
            <a:ext cx="3810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latin typeface="VNI-Avo" pitchFamily="2" charset="0"/>
              </a:rPr>
              <a:t>1</a:t>
            </a:r>
          </a:p>
        </p:txBody>
      </p:sp>
      <p:sp>
        <p:nvSpPr>
          <p:cNvPr id="17431" name="Rectangle 24"/>
          <p:cNvSpPr>
            <a:spLocks noChangeArrowheads="1"/>
          </p:cNvSpPr>
          <p:nvPr/>
        </p:nvSpPr>
        <p:spPr bwMode="auto">
          <a:xfrm>
            <a:off x="5105400" y="2400300"/>
            <a:ext cx="3810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latin typeface="VNI-Avo" pitchFamily="2" charset="0"/>
              </a:rPr>
              <a:t>1</a:t>
            </a:r>
          </a:p>
        </p:txBody>
      </p:sp>
      <p:sp>
        <p:nvSpPr>
          <p:cNvPr id="17432" name="Rectangle 25"/>
          <p:cNvSpPr>
            <a:spLocks noChangeArrowheads="1"/>
          </p:cNvSpPr>
          <p:nvPr/>
        </p:nvSpPr>
        <p:spPr bwMode="auto">
          <a:xfrm>
            <a:off x="5181600" y="3429000"/>
            <a:ext cx="3810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latin typeface="VNI-Avo" pitchFamily="2" charset="0"/>
              </a:rPr>
              <a:t>2</a:t>
            </a:r>
          </a:p>
        </p:txBody>
      </p:sp>
      <p:sp>
        <p:nvSpPr>
          <p:cNvPr id="17433" name="Rectangle 26"/>
          <p:cNvSpPr>
            <a:spLocks noChangeArrowheads="1"/>
          </p:cNvSpPr>
          <p:nvPr/>
        </p:nvSpPr>
        <p:spPr bwMode="auto">
          <a:xfrm>
            <a:off x="3810000" y="3429000"/>
            <a:ext cx="3810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latin typeface="VNI-Avo" pitchFamily="2" charset="0"/>
              </a:rPr>
              <a:t>2</a:t>
            </a:r>
          </a:p>
        </p:txBody>
      </p:sp>
      <p:sp>
        <p:nvSpPr>
          <p:cNvPr id="17434" name="Rectangle 27"/>
          <p:cNvSpPr>
            <a:spLocks noChangeArrowheads="1"/>
          </p:cNvSpPr>
          <p:nvPr/>
        </p:nvSpPr>
        <p:spPr bwMode="auto">
          <a:xfrm>
            <a:off x="3276600" y="3771900"/>
            <a:ext cx="3810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latin typeface="VNI-Avo" pitchFamily="2" charset="0"/>
              </a:rPr>
              <a:t>A</a:t>
            </a:r>
          </a:p>
        </p:txBody>
      </p:sp>
      <p:sp>
        <p:nvSpPr>
          <p:cNvPr id="17435" name="Rectangle 28"/>
          <p:cNvSpPr>
            <a:spLocks noChangeArrowheads="1"/>
          </p:cNvSpPr>
          <p:nvPr/>
        </p:nvSpPr>
        <p:spPr bwMode="auto">
          <a:xfrm>
            <a:off x="5867400" y="3771900"/>
            <a:ext cx="3810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latin typeface="VNI-Avo" pitchFamily="2" charset="0"/>
              </a:rPr>
              <a:t>B</a:t>
            </a:r>
          </a:p>
        </p:txBody>
      </p:sp>
      <p:sp>
        <p:nvSpPr>
          <p:cNvPr id="17436" name="Text Box 28"/>
          <p:cNvSpPr txBox="1">
            <a:spLocks noChangeArrowheads="1"/>
          </p:cNvSpPr>
          <p:nvPr/>
        </p:nvSpPr>
        <p:spPr bwMode="auto">
          <a:xfrm>
            <a:off x="609600" y="285750"/>
            <a:ext cx="8153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latin typeface="Tahoma" panose="020B0604030504040204" pitchFamily="34" charset="0"/>
              </a:rPr>
              <a:t>TÌM HIỂU SƠ ĐỒ NGUYÊN LÍ MẠCH ĐIỆN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val 2"/>
          <p:cNvSpPr>
            <a:spLocks noChangeArrowheads="1"/>
          </p:cNvSpPr>
          <p:nvPr/>
        </p:nvSpPr>
        <p:spPr bwMode="auto">
          <a:xfrm>
            <a:off x="3505200" y="2771775"/>
            <a:ext cx="152400" cy="114300"/>
          </a:xfrm>
          <a:prstGeom prst="ellipse">
            <a:avLst/>
          </a:prstGeom>
          <a:noFill/>
          <a:ln w="57150">
            <a:solidFill>
              <a:srgbClr val="FF99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8435" name="Oval 3"/>
          <p:cNvSpPr>
            <a:spLocks noChangeArrowheads="1"/>
          </p:cNvSpPr>
          <p:nvPr/>
        </p:nvSpPr>
        <p:spPr bwMode="auto">
          <a:xfrm>
            <a:off x="5638800" y="2771775"/>
            <a:ext cx="152400" cy="114300"/>
          </a:xfrm>
          <a:prstGeom prst="ellipse">
            <a:avLst/>
          </a:prstGeom>
          <a:noFill/>
          <a:ln w="57150">
            <a:solidFill>
              <a:srgbClr val="FF99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8436" name="Line 4"/>
          <p:cNvSpPr>
            <a:spLocks noChangeShapeType="1"/>
          </p:cNvSpPr>
          <p:nvPr/>
        </p:nvSpPr>
        <p:spPr bwMode="auto">
          <a:xfrm>
            <a:off x="685800" y="2400300"/>
            <a:ext cx="0" cy="1371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7" name="Line 5"/>
          <p:cNvSpPr>
            <a:spLocks noChangeShapeType="1"/>
          </p:cNvSpPr>
          <p:nvPr/>
        </p:nvSpPr>
        <p:spPr bwMode="auto">
          <a:xfrm>
            <a:off x="8534400" y="2343150"/>
            <a:ext cx="0" cy="1371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8" name="Line 6"/>
          <p:cNvSpPr>
            <a:spLocks noChangeShapeType="1"/>
          </p:cNvSpPr>
          <p:nvPr/>
        </p:nvSpPr>
        <p:spPr bwMode="auto">
          <a:xfrm>
            <a:off x="3581400" y="2814638"/>
            <a:ext cx="2133600" cy="0"/>
          </a:xfrm>
          <a:prstGeom prst="line">
            <a:avLst/>
          </a:prstGeom>
          <a:noFill/>
          <a:ln w="57150">
            <a:solidFill>
              <a:srgbClr val="FF99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9" name="Line 7"/>
          <p:cNvSpPr>
            <a:spLocks noChangeShapeType="1"/>
          </p:cNvSpPr>
          <p:nvPr/>
        </p:nvSpPr>
        <p:spPr bwMode="auto">
          <a:xfrm>
            <a:off x="685800" y="3086100"/>
            <a:ext cx="2286000" cy="0"/>
          </a:xfrm>
          <a:prstGeom prst="line">
            <a:avLst/>
          </a:prstGeom>
          <a:noFill/>
          <a:ln w="57150">
            <a:solidFill>
              <a:srgbClr val="FF99CC"/>
            </a:solidFill>
            <a:round/>
            <a:headEnd type="oval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0" name="Oval 8"/>
          <p:cNvSpPr>
            <a:spLocks noChangeArrowheads="1"/>
          </p:cNvSpPr>
          <p:nvPr/>
        </p:nvSpPr>
        <p:spPr bwMode="auto">
          <a:xfrm>
            <a:off x="2971800" y="3028950"/>
            <a:ext cx="152400" cy="114300"/>
          </a:xfrm>
          <a:prstGeom prst="ellipse">
            <a:avLst/>
          </a:prstGeom>
          <a:noFill/>
          <a:ln w="57150">
            <a:solidFill>
              <a:srgbClr val="FF99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8441" name="Oval 9"/>
          <p:cNvSpPr>
            <a:spLocks noChangeArrowheads="1"/>
          </p:cNvSpPr>
          <p:nvPr/>
        </p:nvSpPr>
        <p:spPr bwMode="auto">
          <a:xfrm>
            <a:off x="6172200" y="3028950"/>
            <a:ext cx="152400" cy="114300"/>
          </a:xfrm>
          <a:prstGeom prst="ellipse">
            <a:avLst/>
          </a:prstGeom>
          <a:noFill/>
          <a:ln w="57150">
            <a:solidFill>
              <a:srgbClr val="FF99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8442" name="Line 10"/>
          <p:cNvSpPr>
            <a:spLocks noChangeShapeType="1"/>
          </p:cNvSpPr>
          <p:nvPr/>
        </p:nvSpPr>
        <p:spPr bwMode="auto">
          <a:xfrm>
            <a:off x="6248400" y="3086100"/>
            <a:ext cx="2286000" cy="0"/>
          </a:xfrm>
          <a:prstGeom prst="line">
            <a:avLst/>
          </a:prstGeom>
          <a:noFill/>
          <a:ln w="57150">
            <a:solidFill>
              <a:srgbClr val="FF99CC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8443" name="Group 11"/>
          <p:cNvGrpSpPr>
            <a:grpSpLocks/>
          </p:cNvGrpSpPr>
          <p:nvPr/>
        </p:nvGrpSpPr>
        <p:grpSpPr bwMode="auto">
          <a:xfrm>
            <a:off x="3505200" y="3286125"/>
            <a:ext cx="2286000" cy="114300"/>
            <a:chOff x="2208" y="2760"/>
            <a:chExt cx="1440" cy="96"/>
          </a:xfrm>
        </p:grpSpPr>
        <p:sp>
          <p:nvSpPr>
            <p:cNvPr id="18470" name="Oval 12"/>
            <p:cNvSpPr>
              <a:spLocks noChangeArrowheads="1"/>
            </p:cNvSpPr>
            <p:nvPr/>
          </p:nvSpPr>
          <p:spPr bwMode="auto">
            <a:xfrm>
              <a:off x="2208" y="2760"/>
              <a:ext cx="96" cy="96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8471" name="Oval 13"/>
            <p:cNvSpPr>
              <a:spLocks noChangeArrowheads="1"/>
            </p:cNvSpPr>
            <p:nvPr/>
          </p:nvSpPr>
          <p:spPr bwMode="auto">
            <a:xfrm>
              <a:off x="3552" y="2760"/>
              <a:ext cx="96" cy="96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8472" name="Line 14"/>
            <p:cNvSpPr>
              <a:spLocks noChangeShapeType="1"/>
            </p:cNvSpPr>
            <p:nvPr/>
          </p:nvSpPr>
          <p:spPr bwMode="auto">
            <a:xfrm>
              <a:off x="2256" y="2808"/>
              <a:ext cx="134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444" name="Line 15"/>
          <p:cNvSpPr>
            <a:spLocks noChangeShapeType="1"/>
          </p:cNvSpPr>
          <p:nvPr/>
        </p:nvSpPr>
        <p:spPr bwMode="auto">
          <a:xfrm flipV="1">
            <a:off x="3048000" y="2857500"/>
            <a:ext cx="533400" cy="228600"/>
          </a:xfrm>
          <a:prstGeom prst="line">
            <a:avLst/>
          </a:prstGeom>
          <a:noFill/>
          <a:ln w="57150">
            <a:solidFill>
              <a:srgbClr val="FF99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5" name="Line 16"/>
          <p:cNvSpPr>
            <a:spLocks noChangeShapeType="1"/>
          </p:cNvSpPr>
          <p:nvPr/>
        </p:nvSpPr>
        <p:spPr bwMode="auto">
          <a:xfrm>
            <a:off x="5715000" y="2857500"/>
            <a:ext cx="533400" cy="228600"/>
          </a:xfrm>
          <a:prstGeom prst="line">
            <a:avLst/>
          </a:prstGeom>
          <a:noFill/>
          <a:ln w="57150">
            <a:solidFill>
              <a:srgbClr val="FF99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6" name="Rectangle 17"/>
          <p:cNvSpPr>
            <a:spLocks noChangeArrowheads="1"/>
          </p:cNvSpPr>
          <p:nvPr/>
        </p:nvSpPr>
        <p:spPr bwMode="auto">
          <a:xfrm>
            <a:off x="228600" y="2457450"/>
            <a:ext cx="3810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>
                <a:latin typeface="VNI-Avo" pitchFamily="2" charset="0"/>
              </a:rPr>
              <a:t>A</a:t>
            </a:r>
          </a:p>
        </p:txBody>
      </p:sp>
      <p:sp>
        <p:nvSpPr>
          <p:cNvPr id="18447" name="Rectangle 18"/>
          <p:cNvSpPr>
            <a:spLocks noChangeArrowheads="1"/>
          </p:cNvSpPr>
          <p:nvPr/>
        </p:nvSpPr>
        <p:spPr bwMode="auto">
          <a:xfrm>
            <a:off x="8534400" y="2400300"/>
            <a:ext cx="3810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>
                <a:latin typeface="VNI-Avo" pitchFamily="2" charset="0"/>
              </a:rPr>
              <a:t>0</a:t>
            </a:r>
          </a:p>
        </p:txBody>
      </p: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685800" y="2757488"/>
            <a:ext cx="7848600" cy="385762"/>
            <a:chOff x="480" y="1800"/>
            <a:chExt cx="4944" cy="324"/>
          </a:xfrm>
        </p:grpSpPr>
        <p:sp>
          <p:nvSpPr>
            <p:cNvPr id="18461" name="Line 20"/>
            <p:cNvSpPr>
              <a:spLocks noChangeShapeType="1"/>
            </p:cNvSpPr>
            <p:nvPr/>
          </p:nvSpPr>
          <p:spPr bwMode="auto">
            <a:xfrm>
              <a:off x="480" y="2076"/>
              <a:ext cx="1440" cy="0"/>
            </a:xfrm>
            <a:prstGeom prst="line">
              <a:avLst/>
            </a:prstGeom>
            <a:noFill/>
            <a:ln w="57150">
              <a:solidFill>
                <a:srgbClr val="FF5050"/>
              </a:solidFill>
              <a:round/>
              <a:headEnd type="oval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2" name="Oval 21"/>
            <p:cNvSpPr>
              <a:spLocks noChangeArrowheads="1"/>
            </p:cNvSpPr>
            <p:nvPr/>
          </p:nvSpPr>
          <p:spPr bwMode="auto">
            <a:xfrm>
              <a:off x="1920" y="2028"/>
              <a:ext cx="96" cy="96"/>
            </a:xfrm>
            <a:prstGeom prst="ellipse">
              <a:avLst/>
            </a:prstGeom>
            <a:noFill/>
            <a:ln w="57150">
              <a:solidFill>
                <a:srgbClr val="FF5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8463" name="Oval 22"/>
            <p:cNvSpPr>
              <a:spLocks noChangeArrowheads="1"/>
            </p:cNvSpPr>
            <p:nvPr/>
          </p:nvSpPr>
          <p:spPr bwMode="auto">
            <a:xfrm>
              <a:off x="2256" y="1800"/>
              <a:ext cx="96" cy="96"/>
            </a:xfrm>
            <a:prstGeom prst="ellipse">
              <a:avLst/>
            </a:prstGeom>
            <a:noFill/>
            <a:ln w="57150">
              <a:solidFill>
                <a:srgbClr val="FF5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8464" name="Oval 23"/>
            <p:cNvSpPr>
              <a:spLocks noChangeArrowheads="1"/>
            </p:cNvSpPr>
            <p:nvPr/>
          </p:nvSpPr>
          <p:spPr bwMode="auto">
            <a:xfrm>
              <a:off x="3600" y="1800"/>
              <a:ext cx="96" cy="96"/>
            </a:xfrm>
            <a:prstGeom prst="ellipse">
              <a:avLst/>
            </a:prstGeom>
            <a:noFill/>
            <a:ln w="57150">
              <a:solidFill>
                <a:srgbClr val="FF5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8465" name="Oval 24"/>
            <p:cNvSpPr>
              <a:spLocks noChangeArrowheads="1"/>
            </p:cNvSpPr>
            <p:nvPr/>
          </p:nvSpPr>
          <p:spPr bwMode="auto">
            <a:xfrm>
              <a:off x="3936" y="2028"/>
              <a:ext cx="96" cy="96"/>
            </a:xfrm>
            <a:prstGeom prst="ellipse">
              <a:avLst/>
            </a:prstGeom>
            <a:noFill/>
            <a:ln w="57150">
              <a:solidFill>
                <a:srgbClr val="FF5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8466" name="Line 25"/>
            <p:cNvSpPr>
              <a:spLocks noChangeShapeType="1"/>
            </p:cNvSpPr>
            <p:nvPr/>
          </p:nvSpPr>
          <p:spPr bwMode="auto">
            <a:xfrm>
              <a:off x="3984" y="2076"/>
              <a:ext cx="1440" cy="0"/>
            </a:xfrm>
            <a:prstGeom prst="line">
              <a:avLst/>
            </a:prstGeom>
            <a:noFill/>
            <a:ln w="57150">
              <a:solidFill>
                <a:srgbClr val="FF5050"/>
              </a:solidFill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7" name="Line 26"/>
            <p:cNvSpPr>
              <a:spLocks noChangeShapeType="1"/>
            </p:cNvSpPr>
            <p:nvPr/>
          </p:nvSpPr>
          <p:spPr bwMode="auto">
            <a:xfrm>
              <a:off x="2304" y="1836"/>
              <a:ext cx="1344" cy="0"/>
            </a:xfrm>
            <a:prstGeom prst="line">
              <a:avLst/>
            </a:prstGeom>
            <a:noFill/>
            <a:ln w="57150">
              <a:solidFill>
                <a:srgbClr val="FF5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8" name="Line 27"/>
            <p:cNvSpPr>
              <a:spLocks noChangeShapeType="1"/>
            </p:cNvSpPr>
            <p:nvPr/>
          </p:nvSpPr>
          <p:spPr bwMode="auto">
            <a:xfrm flipV="1">
              <a:off x="1968" y="1884"/>
              <a:ext cx="336" cy="192"/>
            </a:xfrm>
            <a:prstGeom prst="line">
              <a:avLst/>
            </a:prstGeom>
            <a:noFill/>
            <a:ln w="57150">
              <a:solidFill>
                <a:srgbClr val="FF5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9" name="Line 28"/>
            <p:cNvSpPr>
              <a:spLocks noChangeShapeType="1"/>
            </p:cNvSpPr>
            <p:nvPr/>
          </p:nvSpPr>
          <p:spPr bwMode="auto">
            <a:xfrm>
              <a:off x="3648" y="1884"/>
              <a:ext cx="336" cy="192"/>
            </a:xfrm>
            <a:prstGeom prst="line">
              <a:avLst/>
            </a:prstGeom>
            <a:noFill/>
            <a:ln w="57150">
              <a:solidFill>
                <a:srgbClr val="FF5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3037" name="AutoShape 29"/>
          <p:cNvSpPr>
            <a:spLocks noChangeArrowheads="1"/>
          </p:cNvSpPr>
          <p:nvPr/>
        </p:nvSpPr>
        <p:spPr bwMode="auto">
          <a:xfrm>
            <a:off x="6705600" y="2571750"/>
            <a:ext cx="1295400" cy="1028700"/>
          </a:xfrm>
          <a:prstGeom prst="star32">
            <a:avLst>
              <a:gd name="adj" fmla="val 30148"/>
            </a:avLst>
          </a:prstGeom>
          <a:solidFill>
            <a:srgbClr val="FF0000"/>
          </a:solidFill>
          <a:ln w="9525">
            <a:solidFill>
              <a:srgbClr val="FFCC9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8450" name="AutoShape 30"/>
          <p:cNvSpPr>
            <a:spLocks noChangeArrowheads="1"/>
          </p:cNvSpPr>
          <p:nvPr/>
        </p:nvSpPr>
        <p:spPr bwMode="auto">
          <a:xfrm>
            <a:off x="7010400" y="2828925"/>
            <a:ext cx="685800" cy="514350"/>
          </a:xfrm>
          <a:prstGeom prst="flowChartSummingJunction">
            <a:avLst/>
          </a:prstGeom>
          <a:solidFill>
            <a:srgbClr val="FFCC99"/>
          </a:solidFill>
          <a:ln w="571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8451" name="Rectangle 31"/>
          <p:cNvSpPr>
            <a:spLocks noChangeArrowheads="1"/>
          </p:cNvSpPr>
          <p:nvPr/>
        </p:nvSpPr>
        <p:spPr bwMode="auto">
          <a:xfrm>
            <a:off x="1524000" y="2971800"/>
            <a:ext cx="609600" cy="2286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8452" name="Oval 3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5257800" y="2628900"/>
            <a:ext cx="1295400" cy="9715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8453" name="Oval 3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743200" y="2628900"/>
            <a:ext cx="1295400" cy="9715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8454" name="Rectangle 35"/>
          <p:cNvSpPr>
            <a:spLocks noChangeArrowheads="1"/>
          </p:cNvSpPr>
          <p:nvPr/>
        </p:nvSpPr>
        <p:spPr bwMode="auto">
          <a:xfrm>
            <a:off x="3657600" y="2400300"/>
            <a:ext cx="3810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latin typeface="VNI-Avo" pitchFamily="2" charset="0"/>
              </a:rPr>
              <a:t>1</a:t>
            </a:r>
          </a:p>
        </p:txBody>
      </p:sp>
      <p:sp>
        <p:nvSpPr>
          <p:cNvPr id="18455" name="Rectangle 36"/>
          <p:cNvSpPr>
            <a:spLocks noChangeArrowheads="1"/>
          </p:cNvSpPr>
          <p:nvPr/>
        </p:nvSpPr>
        <p:spPr bwMode="auto">
          <a:xfrm>
            <a:off x="5105400" y="2400300"/>
            <a:ext cx="3810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latin typeface="VNI-Avo" pitchFamily="2" charset="0"/>
              </a:rPr>
              <a:t>1</a:t>
            </a:r>
          </a:p>
        </p:txBody>
      </p:sp>
      <p:sp>
        <p:nvSpPr>
          <p:cNvPr id="18456" name="Rectangle 37"/>
          <p:cNvSpPr>
            <a:spLocks noChangeArrowheads="1"/>
          </p:cNvSpPr>
          <p:nvPr/>
        </p:nvSpPr>
        <p:spPr bwMode="auto">
          <a:xfrm>
            <a:off x="5181600" y="3429000"/>
            <a:ext cx="3810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latin typeface="VNI-Avo" pitchFamily="2" charset="0"/>
              </a:rPr>
              <a:t>2</a:t>
            </a:r>
          </a:p>
        </p:txBody>
      </p:sp>
      <p:sp>
        <p:nvSpPr>
          <p:cNvPr id="18457" name="Rectangle 38"/>
          <p:cNvSpPr>
            <a:spLocks noChangeArrowheads="1"/>
          </p:cNvSpPr>
          <p:nvPr/>
        </p:nvSpPr>
        <p:spPr bwMode="auto">
          <a:xfrm>
            <a:off x="3810000" y="3429000"/>
            <a:ext cx="3810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latin typeface="VNI-Avo" pitchFamily="2" charset="0"/>
              </a:rPr>
              <a:t>2</a:t>
            </a:r>
          </a:p>
        </p:txBody>
      </p:sp>
      <p:sp>
        <p:nvSpPr>
          <p:cNvPr id="18458" name="Rectangle 39"/>
          <p:cNvSpPr>
            <a:spLocks noChangeArrowheads="1"/>
          </p:cNvSpPr>
          <p:nvPr/>
        </p:nvSpPr>
        <p:spPr bwMode="auto">
          <a:xfrm>
            <a:off x="3276600" y="3771900"/>
            <a:ext cx="3810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latin typeface="VNI-Avo" pitchFamily="2" charset="0"/>
              </a:rPr>
              <a:t>A</a:t>
            </a:r>
          </a:p>
        </p:txBody>
      </p:sp>
      <p:sp>
        <p:nvSpPr>
          <p:cNvPr id="18459" name="Rectangle 40"/>
          <p:cNvSpPr>
            <a:spLocks noChangeArrowheads="1"/>
          </p:cNvSpPr>
          <p:nvPr/>
        </p:nvSpPr>
        <p:spPr bwMode="auto">
          <a:xfrm>
            <a:off x="5867400" y="3771900"/>
            <a:ext cx="3810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latin typeface="VNI-Avo" pitchFamily="2" charset="0"/>
              </a:rPr>
              <a:t>B</a:t>
            </a:r>
          </a:p>
        </p:txBody>
      </p:sp>
      <p:sp>
        <p:nvSpPr>
          <p:cNvPr id="18460" name="Text Box 40"/>
          <p:cNvSpPr txBox="1">
            <a:spLocks noChangeArrowheads="1"/>
          </p:cNvSpPr>
          <p:nvPr/>
        </p:nvSpPr>
        <p:spPr bwMode="auto">
          <a:xfrm>
            <a:off x="609600" y="285750"/>
            <a:ext cx="8153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latin typeface="Tahoma" panose="020B0604030504040204" pitchFamily="34" charset="0"/>
              </a:rPr>
              <a:t>TÌM HIỂU SƠ ĐỒ NGUYÊN LÍ MẠCH ĐIỆN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3000" tmFilter="0, 0; .2, .5; .8, .5; 1, 0"/>
                                        <p:tgtEl>
                                          <p:spTgt spid="430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1500" autoRev="1" fill="hold"/>
                                        <p:tgtEl>
                                          <p:spTgt spid="430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03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3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Line 2"/>
          <p:cNvSpPr>
            <a:spLocks noChangeShapeType="1"/>
          </p:cNvSpPr>
          <p:nvPr/>
        </p:nvSpPr>
        <p:spPr bwMode="auto">
          <a:xfrm>
            <a:off x="1447800" y="955675"/>
            <a:ext cx="609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59" name="Line 3"/>
          <p:cNvSpPr>
            <a:spLocks noChangeShapeType="1"/>
          </p:cNvSpPr>
          <p:nvPr/>
        </p:nvSpPr>
        <p:spPr bwMode="auto">
          <a:xfrm>
            <a:off x="1447800" y="1200150"/>
            <a:ext cx="60198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0" name="Line 4"/>
          <p:cNvSpPr>
            <a:spLocks noChangeShapeType="1"/>
          </p:cNvSpPr>
          <p:nvPr/>
        </p:nvSpPr>
        <p:spPr bwMode="auto">
          <a:xfrm>
            <a:off x="2036763" y="1184275"/>
            <a:ext cx="0" cy="131445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2743200" y="2425700"/>
            <a:ext cx="609600" cy="1714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462" name="Line 6"/>
          <p:cNvSpPr>
            <a:spLocks noChangeShapeType="1"/>
          </p:cNvSpPr>
          <p:nvPr/>
        </p:nvSpPr>
        <p:spPr bwMode="auto">
          <a:xfrm>
            <a:off x="2043113" y="2498725"/>
            <a:ext cx="6858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3" name="Line 7"/>
          <p:cNvSpPr>
            <a:spLocks noChangeShapeType="1"/>
          </p:cNvSpPr>
          <p:nvPr/>
        </p:nvSpPr>
        <p:spPr bwMode="auto">
          <a:xfrm>
            <a:off x="3352800" y="2498725"/>
            <a:ext cx="6096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4070350" y="2227263"/>
            <a:ext cx="304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ym typeface="Wingdings" panose="05000000000000000000" pitchFamily="2" charset="2"/>
              </a:rPr>
              <a:t></a:t>
            </a:r>
          </a:p>
        </p:txBody>
      </p:sp>
      <p:sp>
        <p:nvSpPr>
          <p:cNvPr id="19465" name="Oval 9"/>
          <p:cNvSpPr>
            <a:spLocks noChangeArrowheads="1"/>
          </p:cNvSpPr>
          <p:nvPr/>
        </p:nvSpPr>
        <p:spPr bwMode="auto">
          <a:xfrm>
            <a:off x="3810000" y="2270125"/>
            <a:ext cx="6096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4038600" y="2463800"/>
            <a:ext cx="762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ym typeface="Wingdings" panose="05000000000000000000" pitchFamily="2" charset="2"/>
              </a:rPr>
              <a:t></a:t>
            </a:r>
          </a:p>
        </p:txBody>
      </p:sp>
      <p:sp>
        <p:nvSpPr>
          <p:cNvPr id="19467" name="Line 11"/>
          <p:cNvSpPr>
            <a:spLocks noChangeShapeType="1"/>
          </p:cNvSpPr>
          <p:nvPr/>
        </p:nvSpPr>
        <p:spPr bwMode="auto">
          <a:xfrm flipV="1">
            <a:off x="4222750" y="2343150"/>
            <a:ext cx="1624013" cy="11113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8" name="Line 12"/>
          <p:cNvSpPr>
            <a:spLocks noChangeShapeType="1"/>
          </p:cNvSpPr>
          <p:nvPr/>
        </p:nvSpPr>
        <p:spPr bwMode="auto">
          <a:xfrm>
            <a:off x="4191000" y="2613025"/>
            <a:ext cx="16764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9" name="Line 13"/>
          <p:cNvSpPr>
            <a:spLocks noChangeShapeType="1"/>
          </p:cNvSpPr>
          <p:nvPr/>
        </p:nvSpPr>
        <p:spPr bwMode="auto">
          <a:xfrm flipV="1">
            <a:off x="6858000" y="1527175"/>
            <a:ext cx="0" cy="9144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0" name="AutoShape 14"/>
          <p:cNvSpPr>
            <a:spLocks noChangeArrowheads="1"/>
          </p:cNvSpPr>
          <p:nvPr/>
        </p:nvSpPr>
        <p:spPr bwMode="auto">
          <a:xfrm>
            <a:off x="6629400" y="1355725"/>
            <a:ext cx="457200" cy="342900"/>
          </a:xfrm>
          <a:prstGeom prst="flowChartSummingJunction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471" name="Line 15"/>
          <p:cNvSpPr>
            <a:spLocks noChangeShapeType="1"/>
          </p:cNvSpPr>
          <p:nvPr/>
        </p:nvSpPr>
        <p:spPr bwMode="auto">
          <a:xfrm flipV="1">
            <a:off x="6858000" y="955675"/>
            <a:ext cx="0" cy="400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2" name="Line 16"/>
          <p:cNvSpPr>
            <a:spLocks noChangeShapeType="1"/>
          </p:cNvSpPr>
          <p:nvPr/>
        </p:nvSpPr>
        <p:spPr bwMode="auto">
          <a:xfrm flipV="1">
            <a:off x="3983038" y="2363788"/>
            <a:ext cx="220662" cy="130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3" name="Text Box 17"/>
          <p:cNvSpPr txBox="1">
            <a:spLocks noChangeArrowheads="1"/>
          </p:cNvSpPr>
          <p:nvPr/>
        </p:nvSpPr>
        <p:spPr bwMode="auto">
          <a:xfrm>
            <a:off x="3810000" y="2374900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ym typeface="Wingdings" panose="05000000000000000000" pitchFamily="2" charset="2"/>
              </a:rPr>
              <a:t></a:t>
            </a:r>
          </a:p>
        </p:txBody>
      </p:sp>
      <p:sp>
        <p:nvSpPr>
          <p:cNvPr id="19474" name="Text Box 18"/>
          <p:cNvSpPr txBox="1">
            <a:spLocks noChangeArrowheads="1"/>
          </p:cNvSpPr>
          <p:nvPr/>
        </p:nvSpPr>
        <p:spPr bwMode="auto">
          <a:xfrm>
            <a:off x="7239000" y="1584325"/>
            <a:ext cx="609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VNI-Times" pitchFamily="2" charset="0"/>
              </a:rPr>
              <a:t>Ñ</a:t>
            </a:r>
          </a:p>
        </p:txBody>
      </p:sp>
      <p:sp>
        <p:nvSpPr>
          <p:cNvPr id="19475" name="Text Box 19"/>
          <p:cNvSpPr txBox="1">
            <a:spLocks noChangeArrowheads="1"/>
          </p:cNvSpPr>
          <p:nvPr/>
        </p:nvSpPr>
        <p:spPr bwMode="auto">
          <a:xfrm>
            <a:off x="7505700" y="1027113"/>
            <a:ext cx="381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VNI-Times" pitchFamily="2" charset="0"/>
              </a:rPr>
              <a:t>A</a:t>
            </a:r>
          </a:p>
        </p:txBody>
      </p:sp>
      <p:sp>
        <p:nvSpPr>
          <p:cNvPr id="19476" name="Text Box 20"/>
          <p:cNvSpPr txBox="1">
            <a:spLocks noChangeArrowheads="1"/>
          </p:cNvSpPr>
          <p:nvPr/>
        </p:nvSpPr>
        <p:spPr bwMode="auto">
          <a:xfrm>
            <a:off x="7521575" y="762000"/>
            <a:ext cx="38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VNI-Times" pitchFamily="2" charset="0"/>
              </a:rPr>
              <a:t>O</a:t>
            </a:r>
          </a:p>
        </p:txBody>
      </p:sp>
      <p:sp>
        <p:nvSpPr>
          <p:cNvPr id="19477" name="Text Box 21"/>
          <p:cNvSpPr txBox="1">
            <a:spLocks noChangeArrowheads="1"/>
          </p:cNvSpPr>
          <p:nvPr/>
        </p:nvSpPr>
        <p:spPr bwMode="auto">
          <a:xfrm>
            <a:off x="5943600" y="2327275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ym typeface="Wingdings" panose="05000000000000000000" pitchFamily="2" charset="2"/>
              </a:rPr>
              <a:t></a:t>
            </a:r>
          </a:p>
        </p:txBody>
      </p:sp>
      <p:sp>
        <p:nvSpPr>
          <p:cNvPr id="19478" name="Oval 22"/>
          <p:cNvSpPr>
            <a:spLocks noChangeArrowheads="1"/>
          </p:cNvSpPr>
          <p:nvPr/>
        </p:nvSpPr>
        <p:spPr bwMode="auto">
          <a:xfrm>
            <a:off x="5638800" y="2270125"/>
            <a:ext cx="6096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479" name="Line 23"/>
          <p:cNvSpPr>
            <a:spLocks noChangeShapeType="1"/>
          </p:cNvSpPr>
          <p:nvPr/>
        </p:nvSpPr>
        <p:spPr bwMode="auto">
          <a:xfrm flipV="1">
            <a:off x="5943600" y="2441575"/>
            <a:ext cx="152400" cy="171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80" name="Text Box 24"/>
          <p:cNvSpPr txBox="1">
            <a:spLocks noChangeArrowheads="1"/>
          </p:cNvSpPr>
          <p:nvPr/>
        </p:nvSpPr>
        <p:spPr bwMode="auto">
          <a:xfrm>
            <a:off x="5749925" y="2208213"/>
            <a:ext cx="457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ym typeface="Wingdings" panose="05000000000000000000" pitchFamily="2" charset="2"/>
              </a:rPr>
              <a:t></a:t>
            </a:r>
          </a:p>
        </p:txBody>
      </p:sp>
      <p:sp>
        <p:nvSpPr>
          <p:cNvPr id="19481" name="Text Box 25"/>
          <p:cNvSpPr txBox="1">
            <a:spLocks noChangeArrowheads="1"/>
          </p:cNvSpPr>
          <p:nvPr/>
        </p:nvSpPr>
        <p:spPr bwMode="auto">
          <a:xfrm>
            <a:off x="5756275" y="2479675"/>
            <a:ext cx="457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ym typeface="Wingdings" panose="05000000000000000000" pitchFamily="2" charset="2"/>
              </a:rPr>
              <a:t></a:t>
            </a:r>
          </a:p>
        </p:txBody>
      </p:sp>
      <p:sp>
        <p:nvSpPr>
          <p:cNvPr id="19482" name="Line 26"/>
          <p:cNvSpPr>
            <a:spLocks noChangeShapeType="1"/>
          </p:cNvSpPr>
          <p:nvPr/>
        </p:nvSpPr>
        <p:spPr bwMode="auto">
          <a:xfrm>
            <a:off x="6096000" y="2441575"/>
            <a:ext cx="7620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83" name="Text Box 27"/>
          <p:cNvSpPr txBox="1">
            <a:spLocks noChangeArrowheads="1"/>
          </p:cNvSpPr>
          <p:nvPr/>
        </p:nvSpPr>
        <p:spPr bwMode="auto">
          <a:xfrm>
            <a:off x="3962400" y="1984375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/>
              <a:t>1</a:t>
            </a:r>
          </a:p>
        </p:txBody>
      </p:sp>
      <p:sp>
        <p:nvSpPr>
          <p:cNvPr id="19484" name="Text Box 28"/>
          <p:cNvSpPr txBox="1">
            <a:spLocks noChangeArrowheads="1"/>
          </p:cNvSpPr>
          <p:nvPr/>
        </p:nvSpPr>
        <p:spPr bwMode="auto">
          <a:xfrm>
            <a:off x="5535613" y="1984375"/>
            <a:ext cx="838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/>
              <a:t>1</a:t>
            </a:r>
          </a:p>
        </p:txBody>
      </p:sp>
      <p:sp>
        <p:nvSpPr>
          <p:cNvPr id="19485" name="Text Box 29"/>
          <p:cNvSpPr txBox="1">
            <a:spLocks noChangeArrowheads="1"/>
          </p:cNvSpPr>
          <p:nvPr/>
        </p:nvSpPr>
        <p:spPr bwMode="auto">
          <a:xfrm>
            <a:off x="3844925" y="2697163"/>
            <a:ext cx="609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/>
              <a:t>2</a:t>
            </a:r>
          </a:p>
        </p:txBody>
      </p:sp>
      <p:sp>
        <p:nvSpPr>
          <p:cNvPr id="19486" name="Text Box 30"/>
          <p:cNvSpPr txBox="1">
            <a:spLocks noChangeArrowheads="1"/>
          </p:cNvSpPr>
          <p:nvPr/>
        </p:nvSpPr>
        <p:spPr bwMode="auto">
          <a:xfrm>
            <a:off x="5715000" y="2697163"/>
            <a:ext cx="381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/>
              <a:t>2</a:t>
            </a:r>
          </a:p>
        </p:txBody>
      </p:sp>
      <p:sp>
        <p:nvSpPr>
          <p:cNvPr id="16415" name="Text Box 31"/>
          <p:cNvSpPr txBox="1">
            <a:spLocks noChangeArrowheads="1"/>
          </p:cNvSpPr>
          <p:nvPr/>
        </p:nvSpPr>
        <p:spPr bwMode="auto">
          <a:xfrm>
            <a:off x="0" y="2847975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A50021"/>
                </a:solidFill>
                <a:latin typeface="Tahoma" panose="020B0604030504040204" pitchFamily="34" charset="0"/>
              </a:rPr>
              <a:t> Hai công tắc được mắc với nhau như thế nào?</a:t>
            </a:r>
          </a:p>
        </p:txBody>
      </p:sp>
      <p:sp>
        <p:nvSpPr>
          <p:cNvPr id="16416" name="Text Box 32"/>
          <p:cNvSpPr txBox="1">
            <a:spLocks noChangeArrowheads="1"/>
          </p:cNvSpPr>
          <p:nvPr/>
        </p:nvSpPr>
        <p:spPr bwMode="auto">
          <a:xfrm>
            <a:off x="174625" y="3349625"/>
            <a:ext cx="8816975" cy="1570038"/>
          </a:xfrm>
          <a:prstGeom prst="rect">
            <a:avLst/>
          </a:prstGeom>
          <a:gradFill rotWithShape="1">
            <a:gsLst>
              <a:gs pos="0">
                <a:srgbClr val="FFFFCC"/>
              </a:gs>
              <a:gs pos="50000">
                <a:srgbClr val="FFFFFF"/>
              </a:gs>
              <a:gs pos="100000">
                <a:srgbClr val="FFFF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400">
                <a:latin typeface="Tahoma" panose="020B0604030504040204" pitchFamily="34" charset="0"/>
                <a:sym typeface="Wingdings" panose="05000000000000000000" pitchFamily="2" charset="2"/>
              </a:rPr>
              <a:t>Hai</a:t>
            </a:r>
            <a:r>
              <a:rPr lang="en-US" altLang="en-US" sz="2400">
                <a:latin typeface="Tahoma" panose="020B0604030504040204" pitchFamily="34" charset="0"/>
              </a:rPr>
              <a:t> cực tĩnh của công tắc 1 được nối với hai cực tĩnh của công tắc 2, cực động của công tắc 1 nối với cầu chì từ dây pha xuống, cực động của công tắc còn lại nối với 1 cực </a:t>
            </a:r>
            <a:r>
              <a:rPr lang="vi-VN" altLang="en-US" sz="2400">
                <a:latin typeface="Tahoma" panose="020B0604030504040204" pitchFamily="34" charset="0"/>
              </a:rPr>
              <a:t>đ</a:t>
            </a:r>
            <a:r>
              <a:rPr lang="en-US" altLang="en-US" sz="2400">
                <a:latin typeface="Tahoma" panose="020B0604030504040204" pitchFamily="34" charset="0"/>
              </a:rPr>
              <a:t>iện của </a:t>
            </a:r>
            <a:r>
              <a:rPr lang="vi-VN" altLang="en-US" sz="2400">
                <a:latin typeface="Tahoma" panose="020B0604030504040204" pitchFamily="34" charset="0"/>
              </a:rPr>
              <a:t>đ</a:t>
            </a:r>
            <a:r>
              <a:rPr lang="en-US" altLang="en-US" sz="2400">
                <a:latin typeface="Tahoma" panose="020B0604030504040204" pitchFamily="34" charset="0"/>
              </a:rPr>
              <a:t>ui đèn và một cực </a:t>
            </a:r>
            <a:r>
              <a:rPr lang="vi-VN" altLang="en-US" sz="2400">
                <a:latin typeface="Tahoma" panose="020B0604030504040204" pitchFamily="34" charset="0"/>
              </a:rPr>
              <a:t>đ</a:t>
            </a:r>
            <a:r>
              <a:rPr lang="en-US" altLang="en-US" sz="2400">
                <a:latin typeface="Tahoma" panose="020B0604030504040204" pitchFamily="34" charset="0"/>
              </a:rPr>
              <a:t>iện của </a:t>
            </a:r>
            <a:r>
              <a:rPr lang="vi-VN" altLang="en-US" sz="2400">
                <a:latin typeface="Tahoma" panose="020B0604030504040204" pitchFamily="34" charset="0"/>
              </a:rPr>
              <a:t>đ</a:t>
            </a:r>
            <a:r>
              <a:rPr lang="en-US" altLang="en-US" sz="2400">
                <a:latin typeface="Tahoma" panose="020B0604030504040204" pitchFamily="34" charset="0"/>
              </a:rPr>
              <a:t>ui </a:t>
            </a:r>
            <a:r>
              <a:rPr lang="vi-VN" altLang="en-US" sz="2400">
                <a:latin typeface="Tahoma" panose="020B0604030504040204" pitchFamily="34" charset="0"/>
              </a:rPr>
              <a:t>đèn</a:t>
            </a:r>
            <a:r>
              <a:rPr lang="en-US" altLang="en-US" sz="2400">
                <a:latin typeface="Tahoma" panose="020B0604030504040204" pitchFamily="34" charset="0"/>
              </a:rPr>
              <a:t> còn lại nối với dây trung tính.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16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3000"/>
                                        <p:tgtEl>
                                          <p:spTgt spid="16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15" grpId="0"/>
      <p:bldP spid="164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1143000" y="2457450"/>
            <a:ext cx="7010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800">
              <a:latin typeface="VNI-Times" pitchFamily="2" charset="0"/>
            </a:endParaRP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838200" y="2878138"/>
            <a:ext cx="754380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latin typeface="Tahoma" panose="020B0604030504040204" pitchFamily="34" charset="0"/>
              </a:rPr>
              <a:t>Cầu chì, 2 công tắc 3 cực và đèn mắc với nhau như thế nào?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762000" y="3829050"/>
            <a:ext cx="7696200" cy="954088"/>
          </a:xfrm>
          <a:prstGeom prst="rect">
            <a:avLst/>
          </a:prstGeom>
          <a:gradFill rotWithShape="1">
            <a:gsLst>
              <a:gs pos="0">
                <a:srgbClr val="FFCC66"/>
              </a:gs>
              <a:gs pos="50000">
                <a:srgbClr val="FFFFFF"/>
              </a:gs>
              <a:gs pos="100000">
                <a:srgbClr val="FFCC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latin typeface="Tahoma" panose="020B0604030504040204" pitchFamily="34" charset="0"/>
                <a:sym typeface="Wingdings" panose="05000000000000000000" pitchFamily="2" charset="2"/>
              </a:rPr>
              <a:t>Cầu chì, hai công tắc hai cực và đèn mắc nối tiếp với nhau</a:t>
            </a:r>
          </a:p>
        </p:txBody>
      </p:sp>
      <p:sp>
        <p:nvSpPr>
          <p:cNvPr id="20485" name="Line 5"/>
          <p:cNvSpPr>
            <a:spLocks noChangeShapeType="1"/>
          </p:cNvSpPr>
          <p:nvPr/>
        </p:nvSpPr>
        <p:spPr bwMode="auto">
          <a:xfrm>
            <a:off x="1447800" y="955675"/>
            <a:ext cx="609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6" name="Line 6"/>
          <p:cNvSpPr>
            <a:spLocks noChangeShapeType="1"/>
          </p:cNvSpPr>
          <p:nvPr/>
        </p:nvSpPr>
        <p:spPr bwMode="auto">
          <a:xfrm>
            <a:off x="1447800" y="1184275"/>
            <a:ext cx="60198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7" name="Line 7"/>
          <p:cNvSpPr>
            <a:spLocks noChangeShapeType="1"/>
          </p:cNvSpPr>
          <p:nvPr/>
        </p:nvSpPr>
        <p:spPr bwMode="auto">
          <a:xfrm>
            <a:off x="2036763" y="1184275"/>
            <a:ext cx="0" cy="131445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2743200" y="2425700"/>
            <a:ext cx="609600" cy="1714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489" name="Line 9"/>
          <p:cNvSpPr>
            <a:spLocks noChangeShapeType="1"/>
          </p:cNvSpPr>
          <p:nvPr/>
        </p:nvSpPr>
        <p:spPr bwMode="auto">
          <a:xfrm>
            <a:off x="2043113" y="2498725"/>
            <a:ext cx="6858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0" name="Line 10"/>
          <p:cNvSpPr>
            <a:spLocks noChangeShapeType="1"/>
          </p:cNvSpPr>
          <p:nvPr/>
        </p:nvSpPr>
        <p:spPr bwMode="auto">
          <a:xfrm>
            <a:off x="3352800" y="2498725"/>
            <a:ext cx="6096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1" name="Text Box 11"/>
          <p:cNvSpPr txBox="1">
            <a:spLocks noChangeArrowheads="1"/>
          </p:cNvSpPr>
          <p:nvPr/>
        </p:nvSpPr>
        <p:spPr bwMode="auto">
          <a:xfrm>
            <a:off x="4070350" y="2227263"/>
            <a:ext cx="304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ym typeface="Wingdings" panose="05000000000000000000" pitchFamily="2" charset="2"/>
              </a:rPr>
              <a:t></a:t>
            </a:r>
          </a:p>
        </p:txBody>
      </p:sp>
      <p:sp>
        <p:nvSpPr>
          <p:cNvPr id="20492" name="Oval 12"/>
          <p:cNvSpPr>
            <a:spLocks noChangeArrowheads="1"/>
          </p:cNvSpPr>
          <p:nvPr/>
        </p:nvSpPr>
        <p:spPr bwMode="auto">
          <a:xfrm>
            <a:off x="3810000" y="2270125"/>
            <a:ext cx="6096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493" name="Text Box 13"/>
          <p:cNvSpPr txBox="1">
            <a:spLocks noChangeArrowheads="1"/>
          </p:cNvSpPr>
          <p:nvPr/>
        </p:nvSpPr>
        <p:spPr bwMode="auto">
          <a:xfrm>
            <a:off x="4038600" y="2463800"/>
            <a:ext cx="762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ym typeface="Wingdings" panose="05000000000000000000" pitchFamily="2" charset="2"/>
              </a:rPr>
              <a:t></a:t>
            </a:r>
          </a:p>
        </p:txBody>
      </p:sp>
      <p:sp>
        <p:nvSpPr>
          <p:cNvPr id="20494" name="Line 14"/>
          <p:cNvSpPr>
            <a:spLocks noChangeShapeType="1"/>
          </p:cNvSpPr>
          <p:nvPr/>
        </p:nvSpPr>
        <p:spPr bwMode="auto">
          <a:xfrm flipV="1">
            <a:off x="4246563" y="2343150"/>
            <a:ext cx="16002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5" name="Line 15"/>
          <p:cNvSpPr>
            <a:spLocks noChangeShapeType="1"/>
          </p:cNvSpPr>
          <p:nvPr/>
        </p:nvSpPr>
        <p:spPr bwMode="auto">
          <a:xfrm>
            <a:off x="4191000" y="2613025"/>
            <a:ext cx="16764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6" name="Line 16"/>
          <p:cNvSpPr>
            <a:spLocks noChangeShapeType="1"/>
          </p:cNvSpPr>
          <p:nvPr/>
        </p:nvSpPr>
        <p:spPr bwMode="auto">
          <a:xfrm flipV="1">
            <a:off x="6858000" y="1527175"/>
            <a:ext cx="0" cy="9144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7" name="AutoShape 17"/>
          <p:cNvSpPr>
            <a:spLocks noChangeArrowheads="1"/>
          </p:cNvSpPr>
          <p:nvPr/>
        </p:nvSpPr>
        <p:spPr bwMode="auto">
          <a:xfrm>
            <a:off x="6629400" y="1355725"/>
            <a:ext cx="457200" cy="342900"/>
          </a:xfrm>
          <a:prstGeom prst="flowChartSummingJunction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498" name="Line 18"/>
          <p:cNvSpPr>
            <a:spLocks noChangeShapeType="1"/>
          </p:cNvSpPr>
          <p:nvPr/>
        </p:nvSpPr>
        <p:spPr bwMode="auto">
          <a:xfrm flipV="1">
            <a:off x="6858000" y="955675"/>
            <a:ext cx="0" cy="400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9" name="Line 19"/>
          <p:cNvSpPr>
            <a:spLocks noChangeShapeType="1"/>
          </p:cNvSpPr>
          <p:nvPr/>
        </p:nvSpPr>
        <p:spPr bwMode="auto">
          <a:xfrm flipV="1">
            <a:off x="3983038" y="2363788"/>
            <a:ext cx="220662" cy="130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00" name="Text Box 20"/>
          <p:cNvSpPr txBox="1">
            <a:spLocks noChangeArrowheads="1"/>
          </p:cNvSpPr>
          <p:nvPr/>
        </p:nvSpPr>
        <p:spPr bwMode="auto">
          <a:xfrm>
            <a:off x="3810000" y="2374900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ym typeface="Wingdings" panose="05000000000000000000" pitchFamily="2" charset="2"/>
              </a:rPr>
              <a:t></a:t>
            </a:r>
          </a:p>
        </p:txBody>
      </p:sp>
      <p:sp>
        <p:nvSpPr>
          <p:cNvPr id="20501" name="Text Box 21"/>
          <p:cNvSpPr txBox="1">
            <a:spLocks noChangeArrowheads="1"/>
          </p:cNvSpPr>
          <p:nvPr/>
        </p:nvSpPr>
        <p:spPr bwMode="auto">
          <a:xfrm>
            <a:off x="7239000" y="1584325"/>
            <a:ext cx="609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VNI-Times" pitchFamily="2" charset="0"/>
              </a:rPr>
              <a:t>Ñ</a:t>
            </a:r>
          </a:p>
        </p:txBody>
      </p:sp>
      <p:sp>
        <p:nvSpPr>
          <p:cNvPr id="20502" name="Text Box 22"/>
          <p:cNvSpPr txBox="1">
            <a:spLocks noChangeArrowheads="1"/>
          </p:cNvSpPr>
          <p:nvPr/>
        </p:nvSpPr>
        <p:spPr bwMode="auto">
          <a:xfrm>
            <a:off x="7505700" y="1027113"/>
            <a:ext cx="381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VNI-Times" pitchFamily="2" charset="0"/>
              </a:rPr>
              <a:t>A</a:t>
            </a:r>
          </a:p>
        </p:txBody>
      </p:sp>
      <p:sp>
        <p:nvSpPr>
          <p:cNvPr id="20503" name="Text Box 23"/>
          <p:cNvSpPr txBox="1">
            <a:spLocks noChangeArrowheads="1"/>
          </p:cNvSpPr>
          <p:nvPr/>
        </p:nvSpPr>
        <p:spPr bwMode="auto">
          <a:xfrm>
            <a:off x="7521575" y="762000"/>
            <a:ext cx="38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VNI-Times" pitchFamily="2" charset="0"/>
              </a:rPr>
              <a:t>O</a:t>
            </a:r>
          </a:p>
        </p:txBody>
      </p:sp>
      <p:sp>
        <p:nvSpPr>
          <p:cNvPr id="20504" name="Text Box 24"/>
          <p:cNvSpPr txBox="1">
            <a:spLocks noChangeArrowheads="1"/>
          </p:cNvSpPr>
          <p:nvPr/>
        </p:nvSpPr>
        <p:spPr bwMode="auto">
          <a:xfrm>
            <a:off x="5943600" y="2327275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ym typeface="Wingdings" panose="05000000000000000000" pitchFamily="2" charset="2"/>
              </a:rPr>
              <a:t></a:t>
            </a:r>
          </a:p>
        </p:txBody>
      </p:sp>
      <p:sp>
        <p:nvSpPr>
          <p:cNvPr id="20505" name="Oval 25"/>
          <p:cNvSpPr>
            <a:spLocks noChangeArrowheads="1"/>
          </p:cNvSpPr>
          <p:nvPr/>
        </p:nvSpPr>
        <p:spPr bwMode="auto">
          <a:xfrm>
            <a:off x="5638800" y="2270125"/>
            <a:ext cx="6096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506" name="Line 26"/>
          <p:cNvSpPr>
            <a:spLocks noChangeShapeType="1"/>
          </p:cNvSpPr>
          <p:nvPr/>
        </p:nvSpPr>
        <p:spPr bwMode="auto">
          <a:xfrm flipV="1">
            <a:off x="5943600" y="2441575"/>
            <a:ext cx="152400" cy="171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07" name="Text Box 27"/>
          <p:cNvSpPr txBox="1">
            <a:spLocks noChangeArrowheads="1"/>
          </p:cNvSpPr>
          <p:nvPr/>
        </p:nvSpPr>
        <p:spPr bwMode="auto">
          <a:xfrm>
            <a:off x="5749925" y="2208213"/>
            <a:ext cx="457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ym typeface="Wingdings" panose="05000000000000000000" pitchFamily="2" charset="2"/>
              </a:rPr>
              <a:t></a:t>
            </a:r>
          </a:p>
        </p:txBody>
      </p:sp>
      <p:sp>
        <p:nvSpPr>
          <p:cNvPr id="20508" name="Text Box 28"/>
          <p:cNvSpPr txBox="1">
            <a:spLocks noChangeArrowheads="1"/>
          </p:cNvSpPr>
          <p:nvPr/>
        </p:nvSpPr>
        <p:spPr bwMode="auto">
          <a:xfrm>
            <a:off x="5756275" y="2479675"/>
            <a:ext cx="457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ym typeface="Wingdings" panose="05000000000000000000" pitchFamily="2" charset="2"/>
              </a:rPr>
              <a:t></a:t>
            </a:r>
          </a:p>
        </p:txBody>
      </p:sp>
      <p:sp>
        <p:nvSpPr>
          <p:cNvPr id="20509" name="Line 29"/>
          <p:cNvSpPr>
            <a:spLocks noChangeShapeType="1"/>
          </p:cNvSpPr>
          <p:nvPr/>
        </p:nvSpPr>
        <p:spPr bwMode="auto">
          <a:xfrm>
            <a:off x="6096000" y="2441575"/>
            <a:ext cx="7620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10" name="Text Box 30"/>
          <p:cNvSpPr txBox="1">
            <a:spLocks noChangeArrowheads="1"/>
          </p:cNvSpPr>
          <p:nvPr/>
        </p:nvSpPr>
        <p:spPr bwMode="auto">
          <a:xfrm>
            <a:off x="3962400" y="1984375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/>
              <a:t>1</a:t>
            </a:r>
          </a:p>
        </p:txBody>
      </p:sp>
      <p:sp>
        <p:nvSpPr>
          <p:cNvPr id="20511" name="Text Box 31"/>
          <p:cNvSpPr txBox="1">
            <a:spLocks noChangeArrowheads="1"/>
          </p:cNvSpPr>
          <p:nvPr/>
        </p:nvSpPr>
        <p:spPr bwMode="auto">
          <a:xfrm>
            <a:off x="5535613" y="1984375"/>
            <a:ext cx="838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/>
              <a:t>1</a:t>
            </a:r>
          </a:p>
        </p:txBody>
      </p:sp>
      <p:sp>
        <p:nvSpPr>
          <p:cNvPr id="20512" name="Text Box 32"/>
          <p:cNvSpPr txBox="1">
            <a:spLocks noChangeArrowheads="1"/>
          </p:cNvSpPr>
          <p:nvPr/>
        </p:nvSpPr>
        <p:spPr bwMode="auto">
          <a:xfrm>
            <a:off x="3844925" y="2697163"/>
            <a:ext cx="609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/>
              <a:t>2</a:t>
            </a:r>
          </a:p>
        </p:txBody>
      </p:sp>
      <p:sp>
        <p:nvSpPr>
          <p:cNvPr id="20513" name="Text Box 33"/>
          <p:cNvSpPr txBox="1">
            <a:spLocks noChangeArrowheads="1"/>
          </p:cNvSpPr>
          <p:nvPr/>
        </p:nvSpPr>
        <p:spPr bwMode="auto">
          <a:xfrm>
            <a:off x="5715000" y="2697163"/>
            <a:ext cx="381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/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3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0"/>
            <a:ext cx="1841500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600450"/>
            <a:ext cx="267970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6" name="Group 4"/>
          <p:cNvGrpSpPr>
            <a:grpSpLocks/>
          </p:cNvGrpSpPr>
          <p:nvPr/>
        </p:nvGrpSpPr>
        <p:grpSpPr bwMode="auto">
          <a:xfrm>
            <a:off x="2971800" y="3657600"/>
            <a:ext cx="3249613" cy="1485900"/>
            <a:chOff x="2160" y="2928"/>
            <a:chExt cx="2047" cy="1393"/>
          </a:xfrm>
        </p:grpSpPr>
        <p:sp>
          <p:nvSpPr>
            <p:cNvPr id="3086" name="Freeform 5"/>
            <p:cNvSpPr>
              <a:spLocks/>
            </p:cNvSpPr>
            <p:nvPr/>
          </p:nvSpPr>
          <p:spPr bwMode="auto">
            <a:xfrm>
              <a:off x="2160" y="3186"/>
              <a:ext cx="2047" cy="1020"/>
            </a:xfrm>
            <a:custGeom>
              <a:avLst/>
              <a:gdLst>
                <a:gd name="T0" fmla="*/ 1967 w 2047"/>
                <a:gd name="T1" fmla="*/ 288 h 1020"/>
                <a:gd name="T2" fmla="*/ 1840 w 2047"/>
                <a:gd name="T3" fmla="*/ 341 h 1020"/>
                <a:gd name="T4" fmla="*/ 1709 w 2047"/>
                <a:gd name="T5" fmla="*/ 394 h 1020"/>
                <a:gd name="T6" fmla="*/ 1577 w 2047"/>
                <a:gd name="T7" fmla="*/ 442 h 1020"/>
                <a:gd name="T8" fmla="*/ 1449 w 2047"/>
                <a:gd name="T9" fmla="*/ 487 h 1020"/>
                <a:gd name="T10" fmla="*/ 1328 w 2047"/>
                <a:gd name="T11" fmla="*/ 523 h 1020"/>
                <a:gd name="T12" fmla="*/ 1218 w 2047"/>
                <a:gd name="T13" fmla="*/ 554 h 1020"/>
                <a:gd name="T14" fmla="*/ 1123 w 2047"/>
                <a:gd name="T15" fmla="*/ 569 h 1020"/>
                <a:gd name="T16" fmla="*/ 1048 w 2047"/>
                <a:gd name="T17" fmla="*/ 575 h 1020"/>
                <a:gd name="T18" fmla="*/ 994 w 2047"/>
                <a:gd name="T19" fmla="*/ 565 h 1020"/>
                <a:gd name="T20" fmla="*/ 969 w 2047"/>
                <a:gd name="T21" fmla="*/ 541 h 1020"/>
                <a:gd name="T22" fmla="*/ 958 w 2047"/>
                <a:gd name="T23" fmla="*/ 453 h 1020"/>
                <a:gd name="T24" fmla="*/ 972 w 2047"/>
                <a:gd name="T25" fmla="*/ 364 h 1020"/>
                <a:gd name="T26" fmla="*/ 951 w 2047"/>
                <a:gd name="T27" fmla="*/ 275 h 1020"/>
                <a:gd name="T28" fmla="*/ 901 w 2047"/>
                <a:gd name="T29" fmla="*/ 195 h 1020"/>
                <a:gd name="T30" fmla="*/ 853 w 2047"/>
                <a:gd name="T31" fmla="*/ 108 h 1020"/>
                <a:gd name="T32" fmla="*/ 797 w 2047"/>
                <a:gd name="T33" fmla="*/ 34 h 1020"/>
                <a:gd name="T34" fmla="*/ 722 w 2047"/>
                <a:gd name="T35" fmla="*/ 0 h 1020"/>
                <a:gd name="T36" fmla="*/ 621 w 2047"/>
                <a:gd name="T37" fmla="*/ 22 h 1020"/>
                <a:gd name="T38" fmla="*/ 508 w 2047"/>
                <a:gd name="T39" fmla="*/ 68 h 1020"/>
                <a:gd name="T40" fmla="*/ 429 w 2047"/>
                <a:gd name="T41" fmla="*/ 108 h 1020"/>
                <a:gd name="T42" fmla="*/ 367 w 2047"/>
                <a:gd name="T43" fmla="*/ 146 h 1020"/>
                <a:gd name="T44" fmla="*/ 298 w 2047"/>
                <a:gd name="T45" fmla="*/ 184 h 1020"/>
                <a:gd name="T46" fmla="*/ 199 w 2047"/>
                <a:gd name="T47" fmla="*/ 229 h 1020"/>
                <a:gd name="T48" fmla="*/ 50 w 2047"/>
                <a:gd name="T49" fmla="*/ 709 h 1020"/>
                <a:gd name="T50" fmla="*/ 180 w 2047"/>
                <a:gd name="T51" fmla="*/ 650 h 1020"/>
                <a:gd name="T52" fmla="*/ 289 w 2047"/>
                <a:gd name="T53" fmla="*/ 600 h 1020"/>
                <a:gd name="T54" fmla="*/ 388 w 2047"/>
                <a:gd name="T55" fmla="*/ 562 h 1020"/>
                <a:gd name="T56" fmla="*/ 484 w 2047"/>
                <a:gd name="T57" fmla="*/ 523 h 1020"/>
                <a:gd name="T58" fmla="*/ 590 w 2047"/>
                <a:gd name="T59" fmla="*/ 492 h 1020"/>
                <a:gd name="T60" fmla="*/ 571 w 2047"/>
                <a:gd name="T61" fmla="*/ 698 h 1020"/>
                <a:gd name="T62" fmla="*/ 566 w 2047"/>
                <a:gd name="T63" fmla="*/ 824 h 1020"/>
                <a:gd name="T64" fmla="*/ 600 w 2047"/>
                <a:gd name="T65" fmla="*/ 904 h 1020"/>
                <a:gd name="T66" fmla="*/ 657 w 2047"/>
                <a:gd name="T67" fmla="*/ 967 h 1020"/>
                <a:gd name="T68" fmla="*/ 732 w 2047"/>
                <a:gd name="T69" fmla="*/ 1006 h 1020"/>
                <a:gd name="T70" fmla="*/ 813 w 2047"/>
                <a:gd name="T71" fmla="*/ 1019 h 1020"/>
                <a:gd name="T72" fmla="*/ 888 w 2047"/>
                <a:gd name="T73" fmla="*/ 1006 h 1020"/>
                <a:gd name="T74" fmla="*/ 958 w 2047"/>
                <a:gd name="T75" fmla="*/ 994 h 1020"/>
                <a:gd name="T76" fmla="*/ 1036 w 2047"/>
                <a:gd name="T77" fmla="*/ 984 h 1020"/>
                <a:gd name="T78" fmla="*/ 1124 w 2047"/>
                <a:gd name="T79" fmla="*/ 968 h 1020"/>
                <a:gd name="T80" fmla="*/ 1218 w 2047"/>
                <a:gd name="T81" fmla="*/ 951 h 1020"/>
                <a:gd name="T82" fmla="*/ 1320 w 2047"/>
                <a:gd name="T83" fmla="*/ 930 h 1020"/>
                <a:gd name="T84" fmla="*/ 1422 w 2047"/>
                <a:gd name="T85" fmla="*/ 905 h 1020"/>
                <a:gd name="T86" fmla="*/ 1529 w 2047"/>
                <a:gd name="T87" fmla="*/ 877 h 1020"/>
                <a:gd name="T88" fmla="*/ 1638 w 2047"/>
                <a:gd name="T89" fmla="*/ 843 h 1020"/>
                <a:gd name="T90" fmla="*/ 1745 w 2047"/>
                <a:gd name="T91" fmla="*/ 803 h 1020"/>
                <a:gd name="T92" fmla="*/ 1853 w 2047"/>
                <a:gd name="T93" fmla="*/ 760 h 102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047"/>
                <a:gd name="T142" fmla="*/ 0 h 1020"/>
                <a:gd name="T143" fmla="*/ 2047 w 2047"/>
                <a:gd name="T144" fmla="*/ 1020 h 102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047" h="1020">
                  <a:moveTo>
                    <a:pt x="2046" y="252"/>
                  </a:moveTo>
                  <a:lnTo>
                    <a:pt x="2008" y="268"/>
                  </a:lnTo>
                  <a:lnTo>
                    <a:pt x="1967" y="288"/>
                  </a:lnTo>
                  <a:lnTo>
                    <a:pt x="1925" y="305"/>
                  </a:lnTo>
                  <a:lnTo>
                    <a:pt x="1883" y="324"/>
                  </a:lnTo>
                  <a:lnTo>
                    <a:pt x="1840" y="341"/>
                  </a:lnTo>
                  <a:lnTo>
                    <a:pt x="1797" y="358"/>
                  </a:lnTo>
                  <a:lnTo>
                    <a:pt x="1754" y="378"/>
                  </a:lnTo>
                  <a:lnTo>
                    <a:pt x="1709" y="394"/>
                  </a:lnTo>
                  <a:lnTo>
                    <a:pt x="1665" y="411"/>
                  </a:lnTo>
                  <a:lnTo>
                    <a:pt x="1622" y="428"/>
                  </a:lnTo>
                  <a:lnTo>
                    <a:pt x="1577" y="442"/>
                  </a:lnTo>
                  <a:lnTo>
                    <a:pt x="1534" y="459"/>
                  </a:lnTo>
                  <a:lnTo>
                    <a:pt x="1492" y="475"/>
                  </a:lnTo>
                  <a:lnTo>
                    <a:pt x="1449" y="487"/>
                  </a:lnTo>
                  <a:lnTo>
                    <a:pt x="1409" y="501"/>
                  </a:lnTo>
                  <a:lnTo>
                    <a:pt x="1368" y="512"/>
                  </a:lnTo>
                  <a:lnTo>
                    <a:pt x="1328" y="523"/>
                  </a:lnTo>
                  <a:lnTo>
                    <a:pt x="1290" y="534"/>
                  </a:lnTo>
                  <a:lnTo>
                    <a:pt x="1254" y="546"/>
                  </a:lnTo>
                  <a:lnTo>
                    <a:pt x="1218" y="554"/>
                  </a:lnTo>
                  <a:lnTo>
                    <a:pt x="1184" y="562"/>
                  </a:lnTo>
                  <a:lnTo>
                    <a:pt x="1153" y="565"/>
                  </a:lnTo>
                  <a:lnTo>
                    <a:pt x="1123" y="569"/>
                  </a:lnTo>
                  <a:lnTo>
                    <a:pt x="1097" y="574"/>
                  </a:lnTo>
                  <a:lnTo>
                    <a:pt x="1072" y="575"/>
                  </a:lnTo>
                  <a:lnTo>
                    <a:pt x="1048" y="575"/>
                  </a:lnTo>
                  <a:lnTo>
                    <a:pt x="1027" y="574"/>
                  </a:lnTo>
                  <a:lnTo>
                    <a:pt x="1010" y="569"/>
                  </a:lnTo>
                  <a:lnTo>
                    <a:pt x="994" y="565"/>
                  </a:lnTo>
                  <a:lnTo>
                    <a:pt x="984" y="562"/>
                  </a:lnTo>
                  <a:lnTo>
                    <a:pt x="973" y="551"/>
                  </a:lnTo>
                  <a:lnTo>
                    <a:pt x="969" y="541"/>
                  </a:lnTo>
                  <a:lnTo>
                    <a:pt x="958" y="510"/>
                  </a:lnTo>
                  <a:lnTo>
                    <a:pt x="953" y="482"/>
                  </a:lnTo>
                  <a:lnTo>
                    <a:pt x="958" y="453"/>
                  </a:lnTo>
                  <a:lnTo>
                    <a:pt x="962" y="424"/>
                  </a:lnTo>
                  <a:lnTo>
                    <a:pt x="968" y="395"/>
                  </a:lnTo>
                  <a:lnTo>
                    <a:pt x="972" y="364"/>
                  </a:lnTo>
                  <a:lnTo>
                    <a:pt x="973" y="333"/>
                  </a:lnTo>
                  <a:lnTo>
                    <a:pt x="969" y="300"/>
                  </a:lnTo>
                  <a:lnTo>
                    <a:pt x="951" y="275"/>
                  </a:lnTo>
                  <a:lnTo>
                    <a:pt x="935" y="252"/>
                  </a:lnTo>
                  <a:lnTo>
                    <a:pt x="917" y="226"/>
                  </a:lnTo>
                  <a:lnTo>
                    <a:pt x="901" y="195"/>
                  </a:lnTo>
                  <a:lnTo>
                    <a:pt x="886" y="165"/>
                  </a:lnTo>
                  <a:lnTo>
                    <a:pt x="870" y="137"/>
                  </a:lnTo>
                  <a:lnTo>
                    <a:pt x="853" y="108"/>
                  </a:lnTo>
                  <a:lnTo>
                    <a:pt x="835" y="81"/>
                  </a:lnTo>
                  <a:lnTo>
                    <a:pt x="816" y="57"/>
                  </a:lnTo>
                  <a:lnTo>
                    <a:pt x="797" y="34"/>
                  </a:lnTo>
                  <a:lnTo>
                    <a:pt x="773" y="17"/>
                  </a:lnTo>
                  <a:lnTo>
                    <a:pt x="750" y="6"/>
                  </a:lnTo>
                  <a:lnTo>
                    <a:pt x="722" y="0"/>
                  </a:lnTo>
                  <a:lnTo>
                    <a:pt x="692" y="0"/>
                  </a:lnTo>
                  <a:lnTo>
                    <a:pt x="659" y="8"/>
                  </a:lnTo>
                  <a:lnTo>
                    <a:pt x="621" y="22"/>
                  </a:lnTo>
                  <a:lnTo>
                    <a:pt x="579" y="39"/>
                  </a:lnTo>
                  <a:lnTo>
                    <a:pt x="541" y="55"/>
                  </a:lnTo>
                  <a:lnTo>
                    <a:pt x="508" y="68"/>
                  </a:lnTo>
                  <a:lnTo>
                    <a:pt x="478" y="81"/>
                  </a:lnTo>
                  <a:lnTo>
                    <a:pt x="453" y="95"/>
                  </a:lnTo>
                  <a:lnTo>
                    <a:pt x="429" y="108"/>
                  </a:lnTo>
                  <a:lnTo>
                    <a:pt x="408" y="120"/>
                  </a:lnTo>
                  <a:lnTo>
                    <a:pt x="388" y="132"/>
                  </a:lnTo>
                  <a:lnTo>
                    <a:pt x="367" y="146"/>
                  </a:lnTo>
                  <a:lnTo>
                    <a:pt x="346" y="157"/>
                  </a:lnTo>
                  <a:lnTo>
                    <a:pt x="323" y="171"/>
                  </a:lnTo>
                  <a:lnTo>
                    <a:pt x="298" y="184"/>
                  </a:lnTo>
                  <a:lnTo>
                    <a:pt x="268" y="197"/>
                  </a:lnTo>
                  <a:lnTo>
                    <a:pt x="237" y="213"/>
                  </a:lnTo>
                  <a:lnTo>
                    <a:pt x="199" y="229"/>
                  </a:lnTo>
                  <a:lnTo>
                    <a:pt x="157" y="244"/>
                  </a:lnTo>
                  <a:lnTo>
                    <a:pt x="0" y="729"/>
                  </a:lnTo>
                  <a:lnTo>
                    <a:pt x="50" y="709"/>
                  </a:lnTo>
                  <a:lnTo>
                    <a:pt x="95" y="686"/>
                  </a:lnTo>
                  <a:lnTo>
                    <a:pt x="140" y="667"/>
                  </a:lnTo>
                  <a:lnTo>
                    <a:pt x="180" y="650"/>
                  </a:lnTo>
                  <a:lnTo>
                    <a:pt x="219" y="633"/>
                  </a:lnTo>
                  <a:lnTo>
                    <a:pt x="254" y="615"/>
                  </a:lnTo>
                  <a:lnTo>
                    <a:pt x="289" y="600"/>
                  </a:lnTo>
                  <a:lnTo>
                    <a:pt x="323" y="586"/>
                  </a:lnTo>
                  <a:lnTo>
                    <a:pt x="355" y="574"/>
                  </a:lnTo>
                  <a:lnTo>
                    <a:pt x="388" y="562"/>
                  </a:lnTo>
                  <a:lnTo>
                    <a:pt x="419" y="546"/>
                  </a:lnTo>
                  <a:lnTo>
                    <a:pt x="451" y="534"/>
                  </a:lnTo>
                  <a:lnTo>
                    <a:pt x="484" y="523"/>
                  </a:lnTo>
                  <a:lnTo>
                    <a:pt x="517" y="513"/>
                  </a:lnTo>
                  <a:lnTo>
                    <a:pt x="552" y="502"/>
                  </a:lnTo>
                  <a:lnTo>
                    <a:pt x="590" y="492"/>
                  </a:lnTo>
                  <a:lnTo>
                    <a:pt x="591" y="558"/>
                  </a:lnTo>
                  <a:lnTo>
                    <a:pt x="584" y="628"/>
                  </a:lnTo>
                  <a:lnTo>
                    <a:pt x="571" y="698"/>
                  </a:lnTo>
                  <a:lnTo>
                    <a:pt x="562" y="768"/>
                  </a:lnTo>
                  <a:lnTo>
                    <a:pt x="564" y="798"/>
                  </a:lnTo>
                  <a:lnTo>
                    <a:pt x="566" y="824"/>
                  </a:lnTo>
                  <a:lnTo>
                    <a:pt x="576" y="853"/>
                  </a:lnTo>
                  <a:lnTo>
                    <a:pt x="587" y="879"/>
                  </a:lnTo>
                  <a:lnTo>
                    <a:pt x="600" y="904"/>
                  </a:lnTo>
                  <a:lnTo>
                    <a:pt x="616" y="926"/>
                  </a:lnTo>
                  <a:lnTo>
                    <a:pt x="636" y="947"/>
                  </a:lnTo>
                  <a:lnTo>
                    <a:pt x="657" y="967"/>
                  </a:lnTo>
                  <a:lnTo>
                    <a:pt x="681" y="983"/>
                  </a:lnTo>
                  <a:lnTo>
                    <a:pt x="704" y="997"/>
                  </a:lnTo>
                  <a:lnTo>
                    <a:pt x="732" y="1006"/>
                  </a:lnTo>
                  <a:lnTo>
                    <a:pt x="758" y="1016"/>
                  </a:lnTo>
                  <a:lnTo>
                    <a:pt x="784" y="1019"/>
                  </a:lnTo>
                  <a:lnTo>
                    <a:pt x="813" y="1019"/>
                  </a:lnTo>
                  <a:lnTo>
                    <a:pt x="839" y="1017"/>
                  </a:lnTo>
                  <a:lnTo>
                    <a:pt x="867" y="1010"/>
                  </a:lnTo>
                  <a:lnTo>
                    <a:pt x="888" y="1006"/>
                  </a:lnTo>
                  <a:lnTo>
                    <a:pt x="910" y="1003"/>
                  </a:lnTo>
                  <a:lnTo>
                    <a:pt x="934" y="999"/>
                  </a:lnTo>
                  <a:lnTo>
                    <a:pt x="958" y="994"/>
                  </a:lnTo>
                  <a:lnTo>
                    <a:pt x="984" y="992"/>
                  </a:lnTo>
                  <a:lnTo>
                    <a:pt x="1010" y="986"/>
                  </a:lnTo>
                  <a:lnTo>
                    <a:pt x="1036" y="984"/>
                  </a:lnTo>
                  <a:lnTo>
                    <a:pt x="1064" y="979"/>
                  </a:lnTo>
                  <a:lnTo>
                    <a:pt x="1095" y="974"/>
                  </a:lnTo>
                  <a:lnTo>
                    <a:pt x="1124" y="968"/>
                  </a:lnTo>
                  <a:lnTo>
                    <a:pt x="1156" y="963"/>
                  </a:lnTo>
                  <a:lnTo>
                    <a:pt x="1187" y="957"/>
                  </a:lnTo>
                  <a:lnTo>
                    <a:pt x="1218" y="951"/>
                  </a:lnTo>
                  <a:lnTo>
                    <a:pt x="1251" y="944"/>
                  </a:lnTo>
                  <a:lnTo>
                    <a:pt x="1285" y="937"/>
                  </a:lnTo>
                  <a:lnTo>
                    <a:pt x="1320" y="930"/>
                  </a:lnTo>
                  <a:lnTo>
                    <a:pt x="1353" y="922"/>
                  </a:lnTo>
                  <a:lnTo>
                    <a:pt x="1389" y="913"/>
                  </a:lnTo>
                  <a:lnTo>
                    <a:pt x="1422" y="905"/>
                  </a:lnTo>
                  <a:lnTo>
                    <a:pt x="1459" y="897"/>
                  </a:lnTo>
                  <a:lnTo>
                    <a:pt x="1494" y="888"/>
                  </a:lnTo>
                  <a:lnTo>
                    <a:pt x="1529" y="877"/>
                  </a:lnTo>
                  <a:lnTo>
                    <a:pt x="1565" y="866"/>
                  </a:lnTo>
                  <a:lnTo>
                    <a:pt x="1601" y="854"/>
                  </a:lnTo>
                  <a:lnTo>
                    <a:pt x="1638" y="843"/>
                  </a:lnTo>
                  <a:lnTo>
                    <a:pt x="1674" y="831"/>
                  </a:lnTo>
                  <a:lnTo>
                    <a:pt x="1709" y="817"/>
                  </a:lnTo>
                  <a:lnTo>
                    <a:pt x="1745" y="803"/>
                  </a:lnTo>
                  <a:lnTo>
                    <a:pt x="1781" y="792"/>
                  </a:lnTo>
                  <a:lnTo>
                    <a:pt x="1817" y="773"/>
                  </a:lnTo>
                  <a:lnTo>
                    <a:pt x="1853" y="760"/>
                  </a:lnTo>
                  <a:lnTo>
                    <a:pt x="1888" y="742"/>
                  </a:lnTo>
                  <a:lnTo>
                    <a:pt x="2046" y="252"/>
                  </a:lnTo>
                </a:path>
              </a:pathLst>
            </a:custGeom>
            <a:solidFill>
              <a:srgbClr val="CCFFFF"/>
            </a:solidFill>
            <a:ln w="12700" cap="rnd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7" name="Freeform 6"/>
            <p:cNvSpPr>
              <a:spLocks/>
            </p:cNvSpPr>
            <p:nvPr/>
          </p:nvSpPr>
          <p:spPr bwMode="auto">
            <a:xfrm>
              <a:off x="2551" y="2928"/>
              <a:ext cx="705" cy="950"/>
            </a:xfrm>
            <a:custGeom>
              <a:avLst/>
              <a:gdLst>
                <a:gd name="T0" fmla="*/ 704 w 705"/>
                <a:gd name="T1" fmla="*/ 0 h 950"/>
                <a:gd name="T2" fmla="*/ 633 w 705"/>
                <a:gd name="T3" fmla="*/ 20 h 950"/>
                <a:gd name="T4" fmla="*/ 567 w 705"/>
                <a:gd name="T5" fmla="*/ 48 h 950"/>
                <a:gd name="T6" fmla="*/ 498 w 705"/>
                <a:gd name="T7" fmla="*/ 88 h 950"/>
                <a:gd name="T8" fmla="*/ 434 w 705"/>
                <a:gd name="T9" fmla="*/ 131 h 950"/>
                <a:gd name="T10" fmla="*/ 373 w 705"/>
                <a:gd name="T11" fmla="*/ 182 h 950"/>
                <a:gd name="T12" fmla="*/ 315 w 705"/>
                <a:gd name="T13" fmla="*/ 243 h 950"/>
                <a:gd name="T14" fmla="*/ 259 w 705"/>
                <a:gd name="T15" fmla="*/ 305 h 950"/>
                <a:gd name="T16" fmla="*/ 209 w 705"/>
                <a:gd name="T17" fmla="*/ 370 h 950"/>
                <a:gd name="T18" fmla="*/ 163 w 705"/>
                <a:gd name="T19" fmla="*/ 440 h 950"/>
                <a:gd name="T20" fmla="*/ 123 w 705"/>
                <a:gd name="T21" fmla="*/ 513 h 950"/>
                <a:gd name="T22" fmla="*/ 85 w 705"/>
                <a:gd name="T23" fmla="*/ 587 h 950"/>
                <a:gd name="T24" fmla="*/ 56 w 705"/>
                <a:gd name="T25" fmla="*/ 663 h 950"/>
                <a:gd name="T26" fmla="*/ 31 w 705"/>
                <a:gd name="T27" fmla="*/ 736 h 950"/>
                <a:gd name="T28" fmla="*/ 14 w 705"/>
                <a:gd name="T29" fmla="*/ 812 h 950"/>
                <a:gd name="T30" fmla="*/ 3 w 705"/>
                <a:gd name="T31" fmla="*/ 881 h 950"/>
                <a:gd name="T32" fmla="*/ 0 w 705"/>
                <a:gd name="T33" fmla="*/ 949 h 950"/>
                <a:gd name="T34" fmla="*/ 6 w 705"/>
                <a:gd name="T35" fmla="*/ 928 h 950"/>
                <a:gd name="T36" fmla="*/ 10 w 705"/>
                <a:gd name="T37" fmla="*/ 906 h 950"/>
                <a:gd name="T38" fmla="*/ 14 w 705"/>
                <a:gd name="T39" fmla="*/ 890 h 950"/>
                <a:gd name="T40" fmla="*/ 21 w 705"/>
                <a:gd name="T41" fmla="*/ 877 h 950"/>
                <a:gd name="T42" fmla="*/ 17 w 705"/>
                <a:gd name="T43" fmla="*/ 859 h 950"/>
                <a:gd name="T44" fmla="*/ 17 w 705"/>
                <a:gd name="T45" fmla="*/ 832 h 950"/>
                <a:gd name="T46" fmla="*/ 23 w 705"/>
                <a:gd name="T47" fmla="*/ 803 h 950"/>
                <a:gd name="T48" fmla="*/ 38 w 705"/>
                <a:gd name="T49" fmla="*/ 770 h 950"/>
                <a:gd name="T50" fmla="*/ 62 w 705"/>
                <a:gd name="T51" fmla="*/ 744 h 950"/>
                <a:gd name="T52" fmla="*/ 100 w 705"/>
                <a:gd name="T53" fmla="*/ 722 h 950"/>
                <a:gd name="T54" fmla="*/ 150 w 705"/>
                <a:gd name="T55" fmla="*/ 711 h 950"/>
                <a:gd name="T56" fmla="*/ 216 w 705"/>
                <a:gd name="T57" fmla="*/ 717 h 950"/>
                <a:gd name="T58" fmla="*/ 233 w 705"/>
                <a:gd name="T59" fmla="*/ 689 h 950"/>
                <a:gd name="T60" fmla="*/ 259 w 705"/>
                <a:gd name="T61" fmla="*/ 644 h 950"/>
                <a:gd name="T62" fmla="*/ 295 w 705"/>
                <a:gd name="T63" fmla="*/ 590 h 950"/>
                <a:gd name="T64" fmla="*/ 334 w 705"/>
                <a:gd name="T65" fmla="*/ 532 h 950"/>
                <a:gd name="T66" fmla="*/ 374 w 705"/>
                <a:gd name="T67" fmla="*/ 484 h 950"/>
                <a:gd name="T68" fmla="*/ 413 w 705"/>
                <a:gd name="T69" fmla="*/ 441 h 950"/>
                <a:gd name="T70" fmla="*/ 443 w 705"/>
                <a:gd name="T71" fmla="*/ 421 h 950"/>
                <a:gd name="T72" fmla="*/ 464 w 705"/>
                <a:gd name="T73" fmla="*/ 423 h 950"/>
                <a:gd name="T74" fmla="*/ 455 w 705"/>
                <a:gd name="T75" fmla="*/ 411 h 950"/>
                <a:gd name="T76" fmla="*/ 442 w 705"/>
                <a:gd name="T77" fmla="*/ 404 h 950"/>
                <a:gd name="T78" fmla="*/ 427 w 705"/>
                <a:gd name="T79" fmla="*/ 400 h 950"/>
                <a:gd name="T80" fmla="*/ 413 w 705"/>
                <a:gd name="T81" fmla="*/ 400 h 950"/>
                <a:gd name="T82" fmla="*/ 396 w 705"/>
                <a:gd name="T83" fmla="*/ 401 h 950"/>
                <a:gd name="T84" fmla="*/ 375 w 705"/>
                <a:gd name="T85" fmla="*/ 408 h 950"/>
                <a:gd name="T86" fmla="*/ 357 w 705"/>
                <a:gd name="T87" fmla="*/ 417 h 950"/>
                <a:gd name="T88" fmla="*/ 339 w 705"/>
                <a:gd name="T89" fmla="*/ 429 h 950"/>
                <a:gd name="T90" fmla="*/ 349 w 705"/>
                <a:gd name="T91" fmla="*/ 415 h 950"/>
                <a:gd name="T92" fmla="*/ 362 w 705"/>
                <a:gd name="T93" fmla="*/ 401 h 950"/>
                <a:gd name="T94" fmla="*/ 379 w 705"/>
                <a:gd name="T95" fmla="*/ 390 h 950"/>
                <a:gd name="T96" fmla="*/ 396 w 705"/>
                <a:gd name="T97" fmla="*/ 378 h 950"/>
                <a:gd name="T98" fmla="*/ 416 w 705"/>
                <a:gd name="T99" fmla="*/ 368 h 950"/>
                <a:gd name="T100" fmla="*/ 436 w 705"/>
                <a:gd name="T101" fmla="*/ 363 h 950"/>
                <a:gd name="T102" fmla="*/ 456 w 705"/>
                <a:gd name="T103" fmla="*/ 362 h 950"/>
                <a:gd name="T104" fmla="*/ 477 w 705"/>
                <a:gd name="T105" fmla="*/ 363 h 950"/>
                <a:gd name="T106" fmla="*/ 475 w 705"/>
                <a:gd name="T107" fmla="*/ 342 h 950"/>
                <a:gd name="T108" fmla="*/ 479 w 705"/>
                <a:gd name="T109" fmla="*/ 316 h 950"/>
                <a:gd name="T110" fmla="*/ 488 w 705"/>
                <a:gd name="T111" fmla="*/ 280 h 950"/>
                <a:gd name="T112" fmla="*/ 503 w 705"/>
                <a:gd name="T113" fmla="*/ 241 h 950"/>
                <a:gd name="T114" fmla="*/ 531 w 705"/>
                <a:gd name="T115" fmla="*/ 194 h 950"/>
                <a:gd name="T116" fmla="*/ 573 w 705"/>
                <a:gd name="T117" fmla="*/ 140 h 950"/>
                <a:gd name="T118" fmla="*/ 628 w 705"/>
                <a:gd name="T119" fmla="*/ 75 h 950"/>
                <a:gd name="T120" fmla="*/ 704 w 705"/>
                <a:gd name="T121" fmla="*/ 0 h 95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705"/>
                <a:gd name="T184" fmla="*/ 0 h 950"/>
                <a:gd name="T185" fmla="*/ 705 w 705"/>
                <a:gd name="T186" fmla="*/ 950 h 95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705" h="950">
                  <a:moveTo>
                    <a:pt x="704" y="0"/>
                  </a:moveTo>
                  <a:lnTo>
                    <a:pt x="633" y="20"/>
                  </a:lnTo>
                  <a:lnTo>
                    <a:pt x="567" y="48"/>
                  </a:lnTo>
                  <a:lnTo>
                    <a:pt x="498" y="88"/>
                  </a:lnTo>
                  <a:lnTo>
                    <a:pt x="434" y="131"/>
                  </a:lnTo>
                  <a:lnTo>
                    <a:pt x="373" y="182"/>
                  </a:lnTo>
                  <a:lnTo>
                    <a:pt x="315" y="243"/>
                  </a:lnTo>
                  <a:lnTo>
                    <a:pt x="259" y="305"/>
                  </a:lnTo>
                  <a:lnTo>
                    <a:pt x="209" y="370"/>
                  </a:lnTo>
                  <a:lnTo>
                    <a:pt x="163" y="440"/>
                  </a:lnTo>
                  <a:lnTo>
                    <a:pt x="123" y="513"/>
                  </a:lnTo>
                  <a:lnTo>
                    <a:pt x="85" y="587"/>
                  </a:lnTo>
                  <a:lnTo>
                    <a:pt x="56" y="663"/>
                  </a:lnTo>
                  <a:lnTo>
                    <a:pt x="31" y="736"/>
                  </a:lnTo>
                  <a:lnTo>
                    <a:pt x="14" y="812"/>
                  </a:lnTo>
                  <a:lnTo>
                    <a:pt x="3" y="881"/>
                  </a:lnTo>
                  <a:lnTo>
                    <a:pt x="0" y="949"/>
                  </a:lnTo>
                  <a:lnTo>
                    <a:pt x="6" y="928"/>
                  </a:lnTo>
                  <a:lnTo>
                    <a:pt x="10" y="906"/>
                  </a:lnTo>
                  <a:lnTo>
                    <a:pt x="14" y="890"/>
                  </a:lnTo>
                  <a:lnTo>
                    <a:pt x="21" y="877"/>
                  </a:lnTo>
                  <a:lnTo>
                    <a:pt x="17" y="859"/>
                  </a:lnTo>
                  <a:lnTo>
                    <a:pt x="17" y="832"/>
                  </a:lnTo>
                  <a:lnTo>
                    <a:pt x="23" y="803"/>
                  </a:lnTo>
                  <a:lnTo>
                    <a:pt x="38" y="770"/>
                  </a:lnTo>
                  <a:lnTo>
                    <a:pt x="62" y="744"/>
                  </a:lnTo>
                  <a:lnTo>
                    <a:pt x="100" y="722"/>
                  </a:lnTo>
                  <a:lnTo>
                    <a:pt x="150" y="711"/>
                  </a:lnTo>
                  <a:lnTo>
                    <a:pt x="216" y="717"/>
                  </a:lnTo>
                  <a:lnTo>
                    <a:pt x="233" y="689"/>
                  </a:lnTo>
                  <a:lnTo>
                    <a:pt x="259" y="644"/>
                  </a:lnTo>
                  <a:lnTo>
                    <a:pt x="295" y="590"/>
                  </a:lnTo>
                  <a:lnTo>
                    <a:pt x="334" y="532"/>
                  </a:lnTo>
                  <a:lnTo>
                    <a:pt x="374" y="484"/>
                  </a:lnTo>
                  <a:lnTo>
                    <a:pt x="413" y="441"/>
                  </a:lnTo>
                  <a:lnTo>
                    <a:pt x="443" y="421"/>
                  </a:lnTo>
                  <a:lnTo>
                    <a:pt x="464" y="423"/>
                  </a:lnTo>
                  <a:lnTo>
                    <a:pt x="455" y="411"/>
                  </a:lnTo>
                  <a:lnTo>
                    <a:pt x="442" y="404"/>
                  </a:lnTo>
                  <a:lnTo>
                    <a:pt x="427" y="400"/>
                  </a:lnTo>
                  <a:lnTo>
                    <a:pt x="413" y="400"/>
                  </a:lnTo>
                  <a:lnTo>
                    <a:pt x="396" y="401"/>
                  </a:lnTo>
                  <a:lnTo>
                    <a:pt x="375" y="408"/>
                  </a:lnTo>
                  <a:lnTo>
                    <a:pt x="357" y="417"/>
                  </a:lnTo>
                  <a:lnTo>
                    <a:pt x="339" y="429"/>
                  </a:lnTo>
                  <a:lnTo>
                    <a:pt x="349" y="415"/>
                  </a:lnTo>
                  <a:lnTo>
                    <a:pt x="362" y="401"/>
                  </a:lnTo>
                  <a:lnTo>
                    <a:pt x="379" y="390"/>
                  </a:lnTo>
                  <a:lnTo>
                    <a:pt x="396" y="378"/>
                  </a:lnTo>
                  <a:lnTo>
                    <a:pt x="416" y="368"/>
                  </a:lnTo>
                  <a:lnTo>
                    <a:pt x="436" y="363"/>
                  </a:lnTo>
                  <a:lnTo>
                    <a:pt x="456" y="362"/>
                  </a:lnTo>
                  <a:lnTo>
                    <a:pt x="477" y="363"/>
                  </a:lnTo>
                  <a:lnTo>
                    <a:pt x="475" y="342"/>
                  </a:lnTo>
                  <a:lnTo>
                    <a:pt x="479" y="316"/>
                  </a:lnTo>
                  <a:lnTo>
                    <a:pt x="488" y="280"/>
                  </a:lnTo>
                  <a:lnTo>
                    <a:pt x="503" y="241"/>
                  </a:lnTo>
                  <a:lnTo>
                    <a:pt x="531" y="194"/>
                  </a:lnTo>
                  <a:lnTo>
                    <a:pt x="573" y="140"/>
                  </a:lnTo>
                  <a:lnTo>
                    <a:pt x="628" y="75"/>
                  </a:lnTo>
                  <a:lnTo>
                    <a:pt x="704" y="0"/>
                  </a:lnTo>
                </a:path>
              </a:pathLst>
            </a:custGeom>
            <a:solidFill>
              <a:srgbClr val="99CCFF"/>
            </a:solidFill>
            <a:ln w="12700" cap="rnd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8" name="Freeform 7"/>
            <p:cNvSpPr>
              <a:spLocks/>
            </p:cNvSpPr>
            <p:nvPr/>
          </p:nvSpPr>
          <p:spPr bwMode="auto">
            <a:xfrm>
              <a:off x="2551" y="2928"/>
              <a:ext cx="705" cy="950"/>
            </a:xfrm>
            <a:custGeom>
              <a:avLst/>
              <a:gdLst>
                <a:gd name="T0" fmla="*/ 704 w 705"/>
                <a:gd name="T1" fmla="*/ 0 h 950"/>
                <a:gd name="T2" fmla="*/ 704 w 705"/>
                <a:gd name="T3" fmla="*/ 0 h 950"/>
                <a:gd name="T4" fmla="*/ 633 w 705"/>
                <a:gd name="T5" fmla="*/ 20 h 950"/>
                <a:gd name="T6" fmla="*/ 567 w 705"/>
                <a:gd name="T7" fmla="*/ 48 h 950"/>
                <a:gd name="T8" fmla="*/ 498 w 705"/>
                <a:gd name="T9" fmla="*/ 88 h 950"/>
                <a:gd name="T10" fmla="*/ 434 w 705"/>
                <a:gd name="T11" fmla="*/ 131 h 950"/>
                <a:gd name="T12" fmla="*/ 373 w 705"/>
                <a:gd name="T13" fmla="*/ 182 h 950"/>
                <a:gd name="T14" fmla="*/ 315 w 705"/>
                <a:gd name="T15" fmla="*/ 243 h 950"/>
                <a:gd name="T16" fmla="*/ 259 w 705"/>
                <a:gd name="T17" fmla="*/ 305 h 950"/>
                <a:gd name="T18" fmla="*/ 209 w 705"/>
                <a:gd name="T19" fmla="*/ 370 h 950"/>
                <a:gd name="T20" fmla="*/ 163 w 705"/>
                <a:gd name="T21" fmla="*/ 440 h 950"/>
                <a:gd name="T22" fmla="*/ 123 w 705"/>
                <a:gd name="T23" fmla="*/ 513 h 950"/>
                <a:gd name="T24" fmla="*/ 85 w 705"/>
                <a:gd name="T25" fmla="*/ 587 h 950"/>
                <a:gd name="T26" fmla="*/ 56 w 705"/>
                <a:gd name="T27" fmla="*/ 663 h 950"/>
                <a:gd name="T28" fmla="*/ 31 w 705"/>
                <a:gd name="T29" fmla="*/ 736 h 950"/>
                <a:gd name="T30" fmla="*/ 14 w 705"/>
                <a:gd name="T31" fmla="*/ 812 h 950"/>
                <a:gd name="T32" fmla="*/ 3 w 705"/>
                <a:gd name="T33" fmla="*/ 881 h 950"/>
                <a:gd name="T34" fmla="*/ 0 w 705"/>
                <a:gd name="T35" fmla="*/ 949 h 950"/>
                <a:gd name="T36" fmla="*/ 6 w 705"/>
                <a:gd name="T37" fmla="*/ 928 h 950"/>
                <a:gd name="T38" fmla="*/ 10 w 705"/>
                <a:gd name="T39" fmla="*/ 906 h 950"/>
                <a:gd name="T40" fmla="*/ 14 w 705"/>
                <a:gd name="T41" fmla="*/ 890 h 950"/>
                <a:gd name="T42" fmla="*/ 21 w 705"/>
                <a:gd name="T43" fmla="*/ 877 h 950"/>
                <a:gd name="T44" fmla="*/ 17 w 705"/>
                <a:gd name="T45" fmla="*/ 859 h 950"/>
                <a:gd name="T46" fmla="*/ 17 w 705"/>
                <a:gd name="T47" fmla="*/ 832 h 950"/>
                <a:gd name="T48" fmla="*/ 23 w 705"/>
                <a:gd name="T49" fmla="*/ 803 h 950"/>
                <a:gd name="T50" fmla="*/ 38 w 705"/>
                <a:gd name="T51" fmla="*/ 770 h 950"/>
                <a:gd name="T52" fmla="*/ 62 w 705"/>
                <a:gd name="T53" fmla="*/ 744 h 950"/>
                <a:gd name="T54" fmla="*/ 100 w 705"/>
                <a:gd name="T55" fmla="*/ 722 h 950"/>
                <a:gd name="T56" fmla="*/ 150 w 705"/>
                <a:gd name="T57" fmla="*/ 711 h 950"/>
                <a:gd name="T58" fmla="*/ 216 w 705"/>
                <a:gd name="T59" fmla="*/ 717 h 950"/>
                <a:gd name="T60" fmla="*/ 233 w 705"/>
                <a:gd name="T61" fmla="*/ 689 h 950"/>
                <a:gd name="T62" fmla="*/ 259 w 705"/>
                <a:gd name="T63" fmla="*/ 644 h 950"/>
                <a:gd name="T64" fmla="*/ 295 w 705"/>
                <a:gd name="T65" fmla="*/ 590 h 950"/>
                <a:gd name="T66" fmla="*/ 334 w 705"/>
                <a:gd name="T67" fmla="*/ 532 h 950"/>
                <a:gd name="T68" fmla="*/ 374 w 705"/>
                <a:gd name="T69" fmla="*/ 484 h 950"/>
                <a:gd name="T70" fmla="*/ 413 w 705"/>
                <a:gd name="T71" fmla="*/ 441 h 950"/>
                <a:gd name="T72" fmla="*/ 443 w 705"/>
                <a:gd name="T73" fmla="*/ 421 h 950"/>
                <a:gd name="T74" fmla="*/ 464 w 705"/>
                <a:gd name="T75" fmla="*/ 423 h 950"/>
                <a:gd name="T76" fmla="*/ 455 w 705"/>
                <a:gd name="T77" fmla="*/ 411 h 950"/>
                <a:gd name="T78" fmla="*/ 442 w 705"/>
                <a:gd name="T79" fmla="*/ 404 h 950"/>
                <a:gd name="T80" fmla="*/ 427 w 705"/>
                <a:gd name="T81" fmla="*/ 400 h 950"/>
                <a:gd name="T82" fmla="*/ 413 w 705"/>
                <a:gd name="T83" fmla="*/ 400 h 950"/>
                <a:gd name="T84" fmla="*/ 396 w 705"/>
                <a:gd name="T85" fmla="*/ 401 h 950"/>
                <a:gd name="T86" fmla="*/ 375 w 705"/>
                <a:gd name="T87" fmla="*/ 408 h 950"/>
                <a:gd name="T88" fmla="*/ 357 w 705"/>
                <a:gd name="T89" fmla="*/ 417 h 950"/>
                <a:gd name="T90" fmla="*/ 339 w 705"/>
                <a:gd name="T91" fmla="*/ 429 h 950"/>
                <a:gd name="T92" fmla="*/ 349 w 705"/>
                <a:gd name="T93" fmla="*/ 415 h 950"/>
                <a:gd name="T94" fmla="*/ 362 w 705"/>
                <a:gd name="T95" fmla="*/ 401 h 950"/>
                <a:gd name="T96" fmla="*/ 379 w 705"/>
                <a:gd name="T97" fmla="*/ 390 h 950"/>
                <a:gd name="T98" fmla="*/ 396 w 705"/>
                <a:gd name="T99" fmla="*/ 378 h 950"/>
                <a:gd name="T100" fmla="*/ 416 w 705"/>
                <a:gd name="T101" fmla="*/ 368 h 950"/>
                <a:gd name="T102" fmla="*/ 436 w 705"/>
                <a:gd name="T103" fmla="*/ 363 h 950"/>
                <a:gd name="T104" fmla="*/ 456 w 705"/>
                <a:gd name="T105" fmla="*/ 362 h 950"/>
                <a:gd name="T106" fmla="*/ 477 w 705"/>
                <a:gd name="T107" fmla="*/ 363 h 950"/>
                <a:gd name="T108" fmla="*/ 475 w 705"/>
                <a:gd name="T109" fmla="*/ 342 h 950"/>
                <a:gd name="T110" fmla="*/ 479 w 705"/>
                <a:gd name="T111" fmla="*/ 316 h 950"/>
                <a:gd name="T112" fmla="*/ 488 w 705"/>
                <a:gd name="T113" fmla="*/ 280 h 950"/>
                <a:gd name="T114" fmla="*/ 503 w 705"/>
                <a:gd name="T115" fmla="*/ 241 h 950"/>
                <a:gd name="T116" fmla="*/ 531 w 705"/>
                <a:gd name="T117" fmla="*/ 194 h 950"/>
                <a:gd name="T118" fmla="*/ 573 w 705"/>
                <a:gd name="T119" fmla="*/ 140 h 950"/>
                <a:gd name="T120" fmla="*/ 628 w 705"/>
                <a:gd name="T121" fmla="*/ 75 h 950"/>
                <a:gd name="T122" fmla="*/ 704 w 705"/>
                <a:gd name="T123" fmla="*/ 0 h 95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05"/>
                <a:gd name="T187" fmla="*/ 0 h 950"/>
                <a:gd name="T188" fmla="*/ 705 w 705"/>
                <a:gd name="T189" fmla="*/ 950 h 95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05" h="950">
                  <a:moveTo>
                    <a:pt x="704" y="0"/>
                  </a:moveTo>
                  <a:lnTo>
                    <a:pt x="704" y="0"/>
                  </a:lnTo>
                  <a:lnTo>
                    <a:pt x="633" y="20"/>
                  </a:lnTo>
                  <a:lnTo>
                    <a:pt x="567" y="48"/>
                  </a:lnTo>
                  <a:lnTo>
                    <a:pt x="498" y="88"/>
                  </a:lnTo>
                  <a:lnTo>
                    <a:pt x="434" y="131"/>
                  </a:lnTo>
                  <a:lnTo>
                    <a:pt x="373" y="182"/>
                  </a:lnTo>
                  <a:lnTo>
                    <a:pt x="315" y="243"/>
                  </a:lnTo>
                  <a:lnTo>
                    <a:pt x="259" y="305"/>
                  </a:lnTo>
                  <a:lnTo>
                    <a:pt x="209" y="370"/>
                  </a:lnTo>
                  <a:lnTo>
                    <a:pt x="163" y="440"/>
                  </a:lnTo>
                  <a:lnTo>
                    <a:pt x="123" y="513"/>
                  </a:lnTo>
                  <a:lnTo>
                    <a:pt x="85" y="587"/>
                  </a:lnTo>
                  <a:lnTo>
                    <a:pt x="56" y="663"/>
                  </a:lnTo>
                  <a:lnTo>
                    <a:pt x="31" y="736"/>
                  </a:lnTo>
                  <a:lnTo>
                    <a:pt x="14" y="812"/>
                  </a:lnTo>
                  <a:lnTo>
                    <a:pt x="3" y="881"/>
                  </a:lnTo>
                  <a:lnTo>
                    <a:pt x="0" y="949"/>
                  </a:lnTo>
                  <a:lnTo>
                    <a:pt x="6" y="928"/>
                  </a:lnTo>
                  <a:lnTo>
                    <a:pt x="10" y="906"/>
                  </a:lnTo>
                  <a:lnTo>
                    <a:pt x="14" y="890"/>
                  </a:lnTo>
                  <a:lnTo>
                    <a:pt x="21" y="877"/>
                  </a:lnTo>
                  <a:lnTo>
                    <a:pt x="17" y="859"/>
                  </a:lnTo>
                  <a:lnTo>
                    <a:pt x="17" y="832"/>
                  </a:lnTo>
                  <a:lnTo>
                    <a:pt x="23" y="803"/>
                  </a:lnTo>
                  <a:lnTo>
                    <a:pt x="38" y="770"/>
                  </a:lnTo>
                  <a:lnTo>
                    <a:pt x="62" y="744"/>
                  </a:lnTo>
                  <a:lnTo>
                    <a:pt x="100" y="722"/>
                  </a:lnTo>
                  <a:lnTo>
                    <a:pt x="150" y="711"/>
                  </a:lnTo>
                  <a:lnTo>
                    <a:pt x="216" y="717"/>
                  </a:lnTo>
                  <a:lnTo>
                    <a:pt x="233" y="689"/>
                  </a:lnTo>
                  <a:lnTo>
                    <a:pt x="259" y="644"/>
                  </a:lnTo>
                  <a:lnTo>
                    <a:pt x="295" y="590"/>
                  </a:lnTo>
                  <a:lnTo>
                    <a:pt x="334" y="532"/>
                  </a:lnTo>
                  <a:lnTo>
                    <a:pt x="374" y="484"/>
                  </a:lnTo>
                  <a:lnTo>
                    <a:pt x="413" y="441"/>
                  </a:lnTo>
                  <a:lnTo>
                    <a:pt x="443" y="421"/>
                  </a:lnTo>
                  <a:lnTo>
                    <a:pt x="464" y="423"/>
                  </a:lnTo>
                  <a:lnTo>
                    <a:pt x="455" y="411"/>
                  </a:lnTo>
                  <a:lnTo>
                    <a:pt x="442" y="404"/>
                  </a:lnTo>
                  <a:lnTo>
                    <a:pt x="427" y="400"/>
                  </a:lnTo>
                  <a:lnTo>
                    <a:pt x="413" y="400"/>
                  </a:lnTo>
                  <a:lnTo>
                    <a:pt x="396" y="401"/>
                  </a:lnTo>
                  <a:lnTo>
                    <a:pt x="375" y="408"/>
                  </a:lnTo>
                  <a:lnTo>
                    <a:pt x="357" y="417"/>
                  </a:lnTo>
                  <a:lnTo>
                    <a:pt x="339" y="429"/>
                  </a:lnTo>
                  <a:lnTo>
                    <a:pt x="349" y="415"/>
                  </a:lnTo>
                  <a:lnTo>
                    <a:pt x="362" y="401"/>
                  </a:lnTo>
                  <a:lnTo>
                    <a:pt x="379" y="390"/>
                  </a:lnTo>
                  <a:lnTo>
                    <a:pt x="396" y="378"/>
                  </a:lnTo>
                  <a:lnTo>
                    <a:pt x="416" y="368"/>
                  </a:lnTo>
                  <a:lnTo>
                    <a:pt x="436" y="363"/>
                  </a:lnTo>
                  <a:lnTo>
                    <a:pt x="456" y="362"/>
                  </a:lnTo>
                  <a:lnTo>
                    <a:pt x="477" y="363"/>
                  </a:lnTo>
                  <a:lnTo>
                    <a:pt x="475" y="342"/>
                  </a:lnTo>
                  <a:lnTo>
                    <a:pt x="479" y="316"/>
                  </a:lnTo>
                  <a:lnTo>
                    <a:pt x="488" y="280"/>
                  </a:lnTo>
                  <a:lnTo>
                    <a:pt x="503" y="241"/>
                  </a:lnTo>
                  <a:lnTo>
                    <a:pt x="531" y="194"/>
                  </a:lnTo>
                  <a:lnTo>
                    <a:pt x="573" y="140"/>
                  </a:lnTo>
                  <a:lnTo>
                    <a:pt x="628" y="75"/>
                  </a:lnTo>
                  <a:lnTo>
                    <a:pt x="704" y="0"/>
                  </a:lnTo>
                </a:path>
              </a:pathLst>
            </a:custGeom>
            <a:noFill/>
            <a:ln w="12700" cap="rnd">
              <a:solidFill>
                <a:srgbClr val="0000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9" name="Freeform 8"/>
            <p:cNvSpPr>
              <a:spLocks/>
            </p:cNvSpPr>
            <p:nvPr/>
          </p:nvSpPr>
          <p:spPr bwMode="auto">
            <a:xfrm>
              <a:off x="2476" y="3727"/>
              <a:ext cx="185" cy="261"/>
            </a:xfrm>
            <a:custGeom>
              <a:avLst/>
              <a:gdLst>
                <a:gd name="T0" fmla="*/ 165 w 185"/>
                <a:gd name="T1" fmla="*/ 260 h 261"/>
                <a:gd name="T2" fmla="*/ 175 w 185"/>
                <a:gd name="T3" fmla="*/ 259 h 261"/>
                <a:gd name="T4" fmla="*/ 183 w 185"/>
                <a:gd name="T5" fmla="*/ 251 h 261"/>
                <a:gd name="T6" fmla="*/ 184 w 185"/>
                <a:gd name="T7" fmla="*/ 234 h 261"/>
                <a:gd name="T8" fmla="*/ 184 w 185"/>
                <a:gd name="T9" fmla="*/ 214 h 261"/>
                <a:gd name="T10" fmla="*/ 177 w 185"/>
                <a:gd name="T11" fmla="*/ 169 h 261"/>
                <a:gd name="T12" fmla="*/ 170 w 185"/>
                <a:gd name="T13" fmla="*/ 136 h 261"/>
                <a:gd name="T14" fmla="*/ 162 w 185"/>
                <a:gd name="T15" fmla="*/ 111 h 261"/>
                <a:gd name="T16" fmla="*/ 156 w 185"/>
                <a:gd name="T17" fmla="*/ 96 h 261"/>
                <a:gd name="T18" fmla="*/ 149 w 185"/>
                <a:gd name="T19" fmla="*/ 87 h 261"/>
                <a:gd name="T20" fmla="*/ 141 w 185"/>
                <a:gd name="T21" fmla="*/ 82 h 261"/>
                <a:gd name="T22" fmla="*/ 132 w 185"/>
                <a:gd name="T23" fmla="*/ 78 h 261"/>
                <a:gd name="T24" fmla="*/ 125 w 185"/>
                <a:gd name="T25" fmla="*/ 78 h 261"/>
                <a:gd name="T26" fmla="*/ 125 w 185"/>
                <a:gd name="T27" fmla="*/ 77 h 261"/>
                <a:gd name="T28" fmla="*/ 125 w 185"/>
                <a:gd name="T29" fmla="*/ 71 h 261"/>
                <a:gd name="T30" fmla="*/ 125 w 185"/>
                <a:gd name="T31" fmla="*/ 64 h 261"/>
                <a:gd name="T32" fmla="*/ 125 w 185"/>
                <a:gd name="T33" fmla="*/ 55 h 261"/>
                <a:gd name="T34" fmla="*/ 135 w 185"/>
                <a:gd name="T35" fmla="*/ 52 h 261"/>
                <a:gd name="T36" fmla="*/ 144 w 185"/>
                <a:gd name="T37" fmla="*/ 45 h 261"/>
                <a:gd name="T38" fmla="*/ 151 w 185"/>
                <a:gd name="T39" fmla="*/ 33 h 261"/>
                <a:gd name="T40" fmla="*/ 152 w 185"/>
                <a:gd name="T41" fmla="*/ 22 h 261"/>
                <a:gd name="T42" fmla="*/ 151 w 185"/>
                <a:gd name="T43" fmla="*/ 13 h 261"/>
                <a:gd name="T44" fmla="*/ 144 w 185"/>
                <a:gd name="T45" fmla="*/ 4 h 261"/>
                <a:gd name="T46" fmla="*/ 135 w 185"/>
                <a:gd name="T47" fmla="*/ 0 h 261"/>
                <a:gd name="T48" fmla="*/ 125 w 185"/>
                <a:gd name="T49" fmla="*/ 0 h 261"/>
                <a:gd name="T50" fmla="*/ 61 w 185"/>
                <a:gd name="T51" fmla="*/ 0 h 261"/>
                <a:gd name="T52" fmla="*/ 49 w 185"/>
                <a:gd name="T53" fmla="*/ 0 h 261"/>
                <a:gd name="T54" fmla="*/ 42 w 185"/>
                <a:gd name="T55" fmla="*/ 4 h 261"/>
                <a:gd name="T56" fmla="*/ 35 w 185"/>
                <a:gd name="T57" fmla="*/ 13 h 261"/>
                <a:gd name="T58" fmla="*/ 33 w 185"/>
                <a:gd name="T59" fmla="*/ 22 h 261"/>
                <a:gd name="T60" fmla="*/ 35 w 185"/>
                <a:gd name="T61" fmla="*/ 33 h 261"/>
                <a:gd name="T62" fmla="*/ 42 w 185"/>
                <a:gd name="T63" fmla="*/ 45 h 261"/>
                <a:gd name="T64" fmla="*/ 49 w 185"/>
                <a:gd name="T65" fmla="*/ 52 h 261"/>
                <a:gd name="T66" fmla="*/ 61 w 185"/>
                <a:gd name="T67" fmla="*/ 55 h 261"/>
                <a:gd name="T68" fmla="*/ 61 w 185"/>
                <a:gd name="T69" fmla="*/ 64 h 261"/>
                <a:gd name="T70" fmla="*/ 61 w 185"/>
                <a:gd name="T71" fmla="*/ 71 h 261"/>
                <a:gd name="T72" fmla="*/ 61 w 185"/>
                <a:gd name="T73" fmla="*/ 77 h 261"/>
                <a:gd name="T74" fmla="*/ 61 w 185"/>
                <a:gd name="T75" fmla="*/ 78 h 261"/>
                <a:gd name="T76" fmla="*/ 52 w 185"/>
                <a:gd name="T77" fmla="*/ 78 h 261"/>
                <a:gd name="T78" fmla="*/ 45 w 185"/>
                <a:gd name="T79" fmla="*/ 82 h 261"/>
                <a:gd name="T80" fmla="*/ 37 w 185"/>
                <a:gd name="T81" fmla="*/ 87 h 261"/>
                <a:gd name="T82" fmla="*/ 30 w 185"/>
                <a:gd name="T83" fmla="*/ 96 h 261"/>
                <a:gd name="T84" fmla="*/ 23 w 185"/>
                <a:gd name="T85" fmla="*/ 111 h 261"/>
                <a:gd name="T86" fmla="*/ 15 w 185"/>
                <a:gd name="T87" fmla="*/ 136 h 261"/>
                <a:gd name="T88" fmla="*/ 9 w 185"/>
                <a:gd name="T89" fmla="*/ 169 h 261"/>
                <a:gd name="T90" fmla="*/ 0 w 185"/>
                <a:gd name="T91" fmla="*/ 214 h 261"/>
                <a:gd name="T92" fmla="*/ 0 w 185"/>
                <a:gd name="T93" fmla="*/ 234 h 261"/>
                <a:gd name="T94" fmla="*/ 4 w 185"/>
                <a:gd name="T95" fmla="*/ 251 h 261"/>
                <a:gd name="T96" fmla="*/ 9 w 185"/>
                <a:gd name="T97" fmla="*/ 259 h 261"/>
                <a:gd name="T98" fmla="*/ 20 w 185"/>
                <a:gd name="T99" fmla="*/ 260 h 261"/>
                <a:gd name="T100" fmla="*/ 165 w 185"/>
                <a:gd name="T101" fmla="*/ 260 h 26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5"/>
                <a:gd name="T154" fmla="*/ 0 h 261"/>
                <a:gd name="T155" fmla="*/ 185 w 185"/>
                <a:gd name="T156" fmla="*/ 261 h 26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5" h="261">
                  <a:moveTo>
                    <a:pt x="165" y="260"/>
                  </a:moveTo>
                  <a:lnTo>
                    <a:pt x="175" y="259"/>
                  </a:lnTo>
                  <a:lnTo>
                    <a:pt x="183" y="251"/>
                  </a:lnTo>
                  <a:lnTo>
                    <a:pt x="184" y="234"/>
                  </a:lnTo>
                  <a:lnTo>
                    <a:pt x="184" y="214"/>
                  </a:lnTo>
                  <a:lnTo>
                    <a:pt x="177" y="169"/>
                  </a:lnTo>
                  <a:lnTo>
                    <a:pt x="170" y="136"/>
                  </a:lnTo>
                  <a:lnTo>
                    <a:pt x="162" y="111"/>
                  </a:lnTo>
                  <a:lnTo>
                    <a:pt x="156" y="96"/>
                  </a:lnTo>
                  <a:lnTo>
                    <a:pt x="149" y="87"/>
                  </a:lnTo>
                  <a:lnTo>
                    <a:pt x="141" y="82"/>
                  </a:lnTo>
                  <a:lnTo>
                    <a:pt x="132" y="78"/>
                  </a:lnTo>
                  <a:lnTo>
                    <a:pt x="125" y="78"/>
                  </a:lnTo>
                  <a:lnTo>
                    <a:pt x="125" y="77"/>
                  </a:lnTo>
                  <a:lnTo>
                    <a:pt x="125" y="71"/>
                  </a:lnTo>
                  <a:lnTo>
                    <a:pt x="125" y="64"/>
                  </a:lnTo>
                  <a:lnTo>
                    <a:pt x="125" y="55"/>
                  </a:lnTo>
                  <a:lnTo>
                    <a:pt x="135" y="52"/>
                  </a:lnTo>
                  <a:lnTo>
                    <a:pt x="144" y="45"/>
                  </a:lnTo>
                  <a:lnTo>
                    <a:pt x="151" y="33"/>
                  </a:lnTo>
                  <a:lnTo>
                    <a:pt x="152" y="22"/>
                  </a:lnTo>
                  <a:lnTo>
                    <a:pt x="151" y="13"/>
                  </a:lnTo>
                  <a:lnTo>
                    <a:pt x="144" y="4"/>
                  </a:lnTo>
                  <a:lnTo>
                    <a:pt x="135" y="0"/>
                  </a:lnTo>
                  <a:lnTo>
                    <a:pt x="125" y="0"/>
                  </a:lnTo>
                  <a:lnTo>
                    <a:pt x="61" y="0"/>
                  </a:lnTo>
                  <a:lnTo>
                    <a:pt x="49" y="0"/>
                  </a:lnTo>
                  <a:lnTo>
                    <a:pt x="42" y="4"/>
                  </a:lnTo>
                  <a:lnTo>
                    <a:pt x="35" y="13"/>
                  </a:lnTo>
                  <a:lnTo>
                    <a:pt x="33" y="22"/>
                  </a:lnTo>
                  <a:lnTo>
                    <a:pt x="35" y="33"/>
                  </a:lnTo>
                  <a:lnTo>
                    <a:pt x="42" y="45"/>
                  </a:lnTo>
                  <a:lnTo>
                    <a:pt x="49" y="52"/>
                  </a:lnTo>
                  <a:lnTo>
                    <a:pt x="61" y="55"/>
                  </a:lnTo>
                  <a:lnTo>
                    <a:pt x="61" y="64"/>
                  </a:lnTo>
                  <a:lnTo>
                    <a:pt x="61" y="71"/>
                  </a:lnTo>
                  <a:lnTo>
                    <a:pt x="61" y="77"/>
                  </a:lnTo>
                  <a:lnTo>
                    <a:pt x="61" y="78"/>
                  </a:lnTo>
                  <a:lnTo>
                    <a:pt x="52" y="78"/>
                  </a:lnTo>
                  <a:lnTo>
                    <a:pt x="45" y="82"/>
                  </a:lnTo>
                  <a:lnTo>
                    <a:pt x="37" y="87"/>
                  </a:lnTo>
                  <a:lnTo>
                    <a:pt x="30" y="96"/>
                  </a:lnTo>
                  <a:lnTo>
                    <a:pt x="23" y="111"/>
                  </a:lnTo>
                  <a:lnTo>
                    <a:pt x="15" y="136"/>
                  </a:lnTo>
                  <a:lnTo>
                    <a:pt x="9" y="169"/>
                  </a:lnTo>
                  <a:lnTo>
                    <a:pt x="0" y="214"/>
                  </a:lnTo>
                  <a:lnTo>
                    <a:pt x="0" y="234"/>
                  </a:lnTo>
                  <a:lnTo>
                    <a:pt x="4" y="251"/>
                  </a:lnTo>
                  <a:lnTo>
                    <a:pt x="9" y="259"/>
                  </a:lnTo>
                  <a:lnTo>
                    <a:pt x="20" y="260"/>
                  </a:lnTo>
                  <a:lnTo>
                    <a:pt x="165" y="260"/>
                  </a:lnTo>
                </a:path>
              </a:pathLst>
            </a:custGeom>
            <a:solidFill>
              <a:srgbClr val="CC99FF"/>
            </a:solidFill>
            <a:ln w="12700" cap="rnd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0" name="Freeform 9"/>
            <p:cNvSpPr>
              <a:spLocks/>
            </p:cNvSpPr>
            <p:nvPr/>
          </p:nvSpPr>
          <p:spPr bwMode="auto">
            <a:xfrm>
              <a:off x="3324" y="3715"/>
              <a:ext cx="399" cy="566"/>
            </a:xfrm>
            <a:custGeom>
              <a:avLst/>
              <a:gdLst>
                <a:gd name="T0" fmla="*/ 398 w 399"/>
                <a:gd name="T1" fmla="*/ 132 h 566"/>
                <a:gd name="T2" fmla="*/ 391 w 399"/>
                <a:gd name="T3" fmla="*/ 141 h 566"/>
                <a:gd name="T4" fmla="*/ 377 w 399"/>
                <a:gd name="T5" fmla="*/ 159 h 566"/>
                <a:gd name="T6" fmla="*/ 358 w 399"/>
                <a:gd name="T7" fmla="*/ 184 h 566"/>
                <a:gd name="T8" fmla="*/ 335 w 399"/>
                <a:gd name="T9" fmla="*/ 213 h 566"/>
                <a:gd name="T10" fmla="*/ 309 w 399"/>
                <a:gd name="T11" fmla="*/ 244 h 566"/>
                <a:gd name="T12" fmla="*/ 279 w 399"/>
                <a:gd name="T13" fmla="*/ 283 h 566"/>
                <a:gd name="T14" fmla="*/ 247 w 399"/>
                <a:gd name="T15" fmla="*/ 319 h 566"/>
                <a:gd name="T16" fmla="*/ 216 w 399"/>
                <a:gd name="T17" fmla="*/ 361 h 566"/>
                <a:gd name="T18" fmla="*/ 182 w 399"/>
                <a:gd name="T19" fmla="*/ 399 h 566"/>
                <a:gd name="T20" fmla="*/ 154 w 399"/>
                <a:gd name="T21" fmla="*/ 434 h 566"/>
                <a:gd name="T22" fmla="*/ 125 w 399"/>
                <a:gd name="T23" fmla="*/ 471 h 566"/>
                <a:gd name="T24" fmla="*/ 99 w 399"/>
                <a:gd name="T25" fmla="*/ 501 h 566"/>
                <a:gd name="T26" fmla="*/ 78 w 399"/>
                <a:gd name="T27" fmla="*/ 528 h 566"/>
                <a:gd name="T28" fmla="*/ 61 w 399"/>
                <a:gd name="T29" fmla="*/ 548 h 566"/>
                <a:gd name="T30" fmla="*/ 50 w 399"/>
                <a:gd name="T31" fmla="*/ 562 h 566"/>
                <a:gd name="T32" fmla="*/ 47 w 399"/>
                <a:gd name="T33" fmla="*/ 565 h 566"/>
                <a:gd name="T34" fmla="*/ 37 w 399"/>
                <a:gd name="T35" fmla="*/ 554 h 566"/>
                <a:gd name="T36" fmla="*/ 29 w 399"/>
                <a:gd name="T37" fmla="*/ 535 h 566"/>
                <a:gd name="T38" fmla="*/ 22 w 399"/>
                <a:gd name="T39" fmla="*/ 512 h 566"/>
                <a:gd name="T40" fmla="*/ 14 w 399"/>
                <a:gd name="T41" fmla="*/ 486 h 566"/>
                <a:gd name="T42" fmla="*/ 9 w 399"/>
                <a:gd name="T43" fmla="*/ 462 h 566"/>
                <a:gd name="T44" fmla="*/ 5 w 399"/>
                <a:gd name="T45" fmla="*/ 441 h 566"/>
                <a:gd name="T46" fmla="*/ 1 w 399"/>
                <a:gd name="T47" fmla="*/ 428 h 566"/>
                <a:gd name="T48" fmla="*/ 0 w 399"/>
                <a:gd name="T49" fmla="*/ 422 h 566"/>
                <a:gd name="T50" fmla="*/ 1 w 399"/>
                <a:gd name="T51" fmla="*/ 422 h 566"/>
                <a:gd name="T52" fmla="*/ 2 w 399"/>
                <a:gd name="T53" fmla="*/ 422 h 566"/>
                <a:gd name="T54" fmla="*/ 7 w 399"/>
                <a:gd name="T55" fmla="*/ 422 h 566"/>
                <a:gd name="T56" fmla="*/ 14 w 399"/>
                <a:gd name="T57" fmla="*/ 417 h 566"/>
                <a:gd name="T58" fmla="*/ 19 w 399"/>
                <a:gd name="T59" fmla="*/ 411 h 566"/>
                <a:gd name="T60" fmla="*/ 29 w 399"/>
                <a:gd name="T61" fmla="*/ 404 h 566"/>
                <a:gd name="T62" fmla="*/ 42 w 399"/>
                <a:gd name="T63" fmla="*/ 392 h 566"/>
                <a:gd name="T64" fmla="*/ 50 w 399"/>
                <a:gd name="T65" fmla="*/ 375 h 566"/>
                <a:gd name="T66" fmla="*/ 59 w 399"/>
                <a:gd name="T67" fmla="*/ 364 h 566"/>
                <a:gd name="T68" fmla="*/ 74 w 399"/>
                <a:gd name="T69" fmla="*/ 348 h 566"/>
                <a:gd name="T70" fmla="*/ 89 w 399"/>
                <a:gd name="T71" fmla="*/ 325 h 566"/>
                <a:gd name="T72" fmla="*/ 108 w 399"/>
                <a:gd name="T73" fmla="*/ 301 h 566"/>
                <a:gd name="T74" fmla="*/ 130 w 399"/>
                <a:gd name="T75" fmla="*/ 274 h 566"/>
                <a:gd name="T76" fmla="*/ 154 w 399"/>
                <a:gd name="T77" fmla="*/ 243 h 566"/>
                <a:gd name="T78" fmla="*/ 178 w 399"/>
                <a:gd name="T79" fmla="*/ 216 h 566"/>
                <a:gd name="T80" fmla="*/ 205 w 399"/>
                <a:gd name="T81" fmla="*/ 184 h 566"/>
                <a:gd name="T82" fmla="*/ 230 w 399"/>
                <a:gd name="T83" fmla="*/ 151 h 566"/>
                <a:gd name="T84" fmla="*/ 255 w 399"/>
                <a:gd name="T85" fmla="*/ 123 h 566"/>
                <a:gd name="T86" fmla="*/ 280 w 399"/>
                <a:gd name="T87" fmla="*/ 94 h 566"/>
                <a:gd name="T88" fmla="*/ 301 w 399"/>
                <a:gd name="T89" fmla="*/ 67 h 566"/>
                <a:gd name="T90" fmla="*/ 322 w 399"/>
                <a:gd name="T91" fmla="*/ 45 h 566"/>
                <a:gd name="T92" fmla="*/ 339 w 399"/>
                <a:gd name="T93" fmla="*/ 26 h 566"/>
                <a:gd name="T94" fmla="*/ 355 w 399"/>
                <a:gd name="T95" fmla="*/ 10 h 566"/>
                <a:gd name="T96" fmla="*/ 363 w 399"/>
                <a:gd name="T97" fmla="*/ 0 h 566"/>
                <a:gd name="T98" fmla="*/ 364 w 399"/>
                <a:gd name="T99" fmla="*/ 36 h 566"/>
                <a:gd name="T100" fmla="*/ 371 w 399"/>
                <a:gd name="T101" fmla="*/ 78 h 566"/>
                <a:gd name="T102" fmla="*/ 381 w 399"/>
                <a:gd name="T103" fmla="*/ 115 h 566"/>
                <a:gd name="T104" fmla="*/ 398 w 399"/>
                <a:gd name="T105" fmla="*/ 132 h 56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99"/>
                <a:gd name="T160" fmla="*/ 0 h 566"/>
                <a:gd name="T161" fmla="*/ 399 w 399"/>
                <a:gd name="T162" fmla="*/ 566 h 56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99" h="566">
                  <a:moveTo>
                    <a:pt x="398" y="132"/>
                  </a:moveTo>
                  <a:lnTo>
                    <a:pt x="391" y="141"/>
                  </a:lnTo>
                  <a:lnTo>
                    <a:pt x="377" y="159"/>
                  </a:lnTo>
                  <a:lnTo>
                    <a:pt x="358" y="184"/>
                  </a:lnTo>
                  <a:lnTo>
                    <a:pt x="335" y="213"/>
                  </a:lnTo>
                  <a:lnTo>
                    <a:pt x="309" y="244"/>
                  </a:lnTo>
                  <a:lnTo>
                    <a:pt x="279" y="283"/>
                  </a:lnTo>
                  <a:lnTo>
                    <a:pt x="247" y="319"/>
                  </a:lnTo>
                  <a:lnTo>
                    <a:pt x="216" y="361"/>
                  </a:lnTo>
                  <a:lnTo>
                    <a:pt x="182" y="399"/>
                  </a:lnTo>
                  <a:lnTo>
                    <a:pt x="154" y="434"/>
                  </a:lnTo>
                  <a:lnTo>
                    <a:pt x="125" y="471"/>
                  </a:lnTo>
                  <a:lnTo>
                    <a:pt x="99" y="501"/>
                  </a:lnTo>
                  <a:lnTo>
                    <a:pt x="78" y="528"/>
                  </a:lnTo>
                  <a:lnTo>
                    <a:pt x="61" y="548"/>
                  </a:lnTo>
                  <a:lnTo>
                    <a:pt x="50" y="562"/>
                  </a:lnTo>
                  <a:lnTo>
                    <a:pt x="47" y="565"/>
                  </a:lnTo>
                  <a:lnTo>
                    <a:pt x="37" y="554"/>
                  </a:lnTo>
                  <a:lnTo>
                    <a:pt x="29" y="535"/>
                  </a:lnTo>
                  <a:lnTo>
                    <a:pt x="22" y="512"/>
                  </a:lnTo>
                  <a:lnTo>
                    <a:pt x="14" y="486"/>
                  </a:lnTo>
                  <a:lnTo>
                    <a:pt x="9" y="462"/>
                  </a:lnTo>
                  <a:lnTo>
                    <a:pt x="5" y="441"/>
                  </a:lnTo>
                  <a:lnTo>
                    <a:pt x="1" y="428"/>
                  </a:lnTo>
                  <a:lnTo>
                    <a:pt x="0" y="422"/>
                  </a:lnTo>
                  <a:lnTo>
                    <a:pt x="1" y="422"/>
                  </a:lnTo>
                  <a:lnTo>
                    <a:pt x="2" y="422"/>
                  </a:lnTo>
                  <a:lnTo>
                    <a:pt x="7" y="422"/>
                  </a:lnTo>
                  <a:lnTo>
                    <a:pt x="14" y="417"/>
                  </a:lnTo>
                  <a:lnTo>
                    <a:pt x="19" y="411"/>
                  </a:lnTo>
                  <a:lnTo>
                    <a:pt x="29" y="404"/>
                  </a:lnTo>
                  <a:lnTo>
                    <a:pt x="42" y="392"/>
                  </a:lnTo>
                  <a:lnTo>
                    <a:pt x="50" y="375"/>
                  </a:lnTo>
                  <a:lnTo>
                    <a:pt x="59" y="364"/>
                  </a:lnTo>
                  <a:lnTo>
                    <a:pt x="74" y="348"/>
                  </a:lnTo>
                  <a:lnTo>
                    <a:pt x="89" y="325"/>
                  </a:lnTo>
                  <a:lnTo>
                    <a:pt x="108" y="301"/>
                  </a:lnTo>
                  <a:lnTo>
                    <a:pt x="130" y="274"/>
                  </a:lnTo>
                  <a:lnTo>
                    <a:pt x="154" y="243"/>
                  </a:lnTo>
                  <a:lnTo>
                    <a:pt x="178" y="216"/>
                  </a:lnTo>
                  <a:lnTo>
                    <a:pt x="205" y="184"/>
                  </a:lnTo>
                  <a:lnTo>
                    <a:pt x="230" y="151"/>
                  </a:lnTo>
                  <a:lnTo>
                    <a:pt x="255" y="123"/>
                  </a:lnTo>
                  <a:lnTo>
                    <a:pt x="280" y="94"/>
                  </a:lnTo>
                  <a:lnTo>
                    <a:pt x="301" y="67"/>
                  </a:lnTo>
                  <a:lnTo>
                    <a:pt x="322" y="45"/>
                  </a:lnTo>
                  <a:lnTo>
                    <a:pt x="339" y="26"/>
                  </a:lnTo>
                  <a:lnTo>
                    <a:pt x="355" y="10"/>
                  </a:lnTo>
                  <a:lnTo>
                    <a:pt x="363" y="0"/>
                  </a:lnTo>
                  <a:lnTo>
                    <a:pt x="364" y="36"/>
                  </a:lnTo>
                  <a:lnTo>
                    <a:pt x="371" y="78"/>
                  </a:lnTo>
                  <a:lnTo>
                    <a:pt x="381" y="115"/>
                  </a:lnTo>
                  <a:lnTo>
                    <a:pt x="398" y="132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1" name="Freeform 10"/>
            <p:cNvSpPr>
              <a:spLocks/>
            </p:cNvSpPr>
            <p:nvPr/>
          </p:nvSpPr>
          <p:spPr bwMode="auto">
            <a:xfrm>
              <a:off x="3324" y="3715"/>
              <a:ext cx="399" cy="566"/>
            </a:xfrm>
            <a:custGeom>
              <a:avLst/>
              <a:gdLst>
                <a:gd name="T0" fmla="*/ 398 w 399"/>
                <a:gd name="T1" fmla="*/ 132 h 566"/>
                <a:gd name="T2" fmla="*/ 398 w 399"/>
                <a:gd name="T3" fmla="*/ 132 h 566"/>
                <a:gd name="T4" fmla="*/ 391 w 399"/>
                <a:gd name="T5" fmla="*/ 141 h 566"/>
                <a:gd name="T6" fmla="*/ 377 w 399"/>
                <a:gd name="T7" fmla="*/ 159 h 566"/>
                <a:gd name="T8" fmla="*/ 358 w 399"/>
                <a:gd name="T9" fmla="*/ 184 h 566"/>
                <a:gd name="T10" fmla="*/ 335 w 399"/>
                <a:gd name="T11" fmla="*/ 213 h 566"/>
                <a:gd name="T12" fmla="*/ 309 w 399"/>
                <a:gd name="T13" fmla="*/ 244 h 566"/>
                <a:gd name="T14" fmla="*/ 279 w 399"/>
                <a:gd name="T15" fmla="*/ 283 h 566"/>
                <a:gd name="T16" fmla="*/ 247 w 399"/>
                <a:gd name="T17" fmla="*/ 319 h 566"/>
                <a:gd name="T18" fmla="*/ 216 w 399"/>
                <a:gd name="T19" fmla="*/ 361 h 566"/>
                <a:gd name="T20" fmla="*/ 182 w 399"/>
                <a:gd name="T21" fmla="*/ 399 h 566"/>
                <a:gd name="T22" fmla="*/ 154 w 399"/>
                <a:gd name="T23" fmla="*/ 434 h 566"/>
                <a:gd name="T24" fmla="*/ 125 w 399"/>
                <a:gd name="T25" fmla="*/ 471 h 566"/>
                <a:gd name="T26" fmla="*/ 99 w 399"/>
                <a:gd name="T27" fmla="*/ 501 h 566"/>
                <a:gd name="T28" fmla="*/ 78 w 399"/>
                <a:gd name="T29" fmla="*/ 528 h 566"/>
                <a:gd name="T30" fmla="*/ 61 w 399"/>
                <a:gd name="T31" fmla="*/ 548 h 566"/>
                <a:gd name="T32" fmla="*/ 50 w 399"/>
                <a:gd name="T33" fmla="*/ 562 h 566"/>
                <a:gd name="T34" fmla="*/ 47 w 399"/>
                <a:gd name="T35" fmla="*/ 565 h 566"/>
                <a:gd name="T36" fmla="*/ 37 w 399"/>
                <a:gd name="T37" fmla="*/ 554 h 566"/>
                <a:gd name="T38" fmla="*/ 29 w 399"/>
                <a:gd name="T39" fmla="*/ 535 h 566"/>
                <a:gd name="T40" fmla="*/ 22 w 399"/>
                <a:gd name="T41" fmla="*/ 512 h 566"/>
                <a:gd name="T42" fmla="*/ 14 w 399"/>
                <a:gd name="T43" fmla="*/ 486 h 566"/>
                <a:gd name="T44" fmla="*/ 9 w 399"/>
                <a:gd name="T45" fmla="*/ 462 h 566"/>
                <a:gd name="T46" fmla="*/ 5 w 399"/>
                <a:gd name="T47" fmla="*/ 441 h 566"/>
                <a:gd name="T48" fmla="*/ 1 w 399"/>
                <a:gd name="T49" fmla="*/ 428 h 566"/>
                <a:gd name="T50" fmla="*/ 0 w 399"/>
                <a:gd name="T51" fmla="*/ 422 h 566"/>
                <a:gd name="T52" fmla="*/ 1 w 399"/>
                <a:gd name="T53" fmla="*/ 422 h 566"/>
                <a:gd name="T54" fmla="*/ 2 w 399"/>
                <a:gd name="T55" fmla="*/ 422 h 566"/>
                <a:gd name="T56" fmla="*/ 7 w 399"/>
                <a:gd name="T57" fmla="*/ 422 h 566"/>
                <a:gd name="T58" fmla="*/ 14 w 399"/>
                <a:gd name="T59" fmla="*/ 417 h 566"/>
                <a:gd name="T60" fmla="*/ 19 w 399"/>
                <a:gd name="T61" fmla="*/ 411 h 566"/>
                <a:gd name="T62" fmla="*/ 29 w 399"/>
                <a:gd name="T63" fmla="*/ 404 h 566"/>
                <a:gd name="T64" fmla="*/ 42 w 399"/>
                <a:gd name="T65" fmla="*/ 392 h 566"/>
                <a:gd name="T66" fmla="*/ 50 w 399"/>
                <a:gd name="T67" fmla="*/ 375 h 566"/>
                <a:gd name="T68" fmla="*/ 59 w 399"/>
                <a:gd name="T69" fmla="*/ 364 h 566"/>
                <a:gd name="T70" fmla="*/ 74 w 399"/>
                <a:gd name="T71" fmla="*/ 348 h 566"/>
                <a:gd name="T72" fmla="*/ 89 w 399"/>
                <a:gd name="T73" fmla="*/ 325 h 566"/>
                <a:gd name="T74" fmla="*/ 108 w 399"/>
                <a:gd name="T75" fmla="*/ 301 h 566"/>
                <a:gd name="T76" fmla="*/ 130 w 399"/>
                <a:gd name="T77" fmla="*/ 274 h 566"/>
                <a:gd name="T78" fmla="*/ 154 w 399"/>
                <a:gd name="T79" fmla="*/ 243 h 566"/>
                <a:gd name="T80" fmla="*/ 178 w 399"/>
                <a:gd name="T81" fmla="*/ 216 h 566"/>
                <a:gd name="T82" fmla="*/ 205 w 399"/>
                <a:gd name="T83" fmla="*/ 184 h 566"/>
                <a:gd name="T84" fmla="*/ 230 w 399"/>
                <a:gd name="T85" fmla="*/ 151 h 566"/>
                <a:gd name="T86" fmla="*/ 255 w 399"/>
                <a:gd name="T87" fmla="*/ 123 h 566"/>
                <a:gd name="T88" fmla="*/ 280 w 399"/>
                <a:gd name="T89" fmla="*/ 94 h 566"/>
                <a:gd name="T90" fmla="*/ 301 w 399"/>
                <a:gd name="T91" fmla="*/ 67 h 566"/>
                <a:gd name="T92" fmla="*/ 322 w 399"/>
                <a:gd name="T93" fmla="*/ 45 h 566"/>
                <a:gd name="T94" fmla="*/ 339 w 399"/>
                <a:gd name="T95" fmla="*/ 26 h 566"/>
                <a:gd name="T96" fmla="*/ 355 w 399"/>
                <a:gd name="T97" fmla="*/ 10 h 566"/>
                <a:gd name="T98" fmla="*/ 363 w 399"/>
                <a:gd name="T99" fmla="*/ 0 h 566"/>
                <a:gd name="T100" fmla="*/ 364 w 399"/>
                <a:gd name="T101" fmla="*/ 36 h 566"/>
                <a:gd name="T102" fmla="*/ 371 w 399"/>
                <a:gd name="T103" fmla="*/ 78 h 566"/>
                <a:gd name="T104" fmla="*/ 381 w 399"/>
                <a:gd name="T105" fmla="*/ 115 h 566"/>
                <a:gd name="T106" fmla="*/ 398 w 399"/>
                <a:gd name="T107" fmla="*/ 132 h 56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99"/>
                <a:gd name="T163" fmla="*/ 0 h 566"/>
                <a:gd name="T164" fmla="*/ 399 w 399"/>
                <a:gd name="T165" fmla="*/ 566 h 56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99" h="566">
                  <a:moveTo>
                    <a:pt x="398" y="132"/>
                  </a:moveTo>
                  <a:lnTo>
                    <a:pt x="398" y="132"/>
                  </a:lnTo>
                  <a:lnTo>
                    <a:pt x="391" y="141"/>
                  </a:lnTo>
                  <a:lnTo>
                    <a:pt x="377" y="159"/>
                  </a:lnTo>
                  <a:lnTo>
                    <a:pt x="358" y="184"/>
                  </a:lnTo>
                  <a:lnTo>
                    <a:pt x="335" y="213"/>
                  </a:lnTo>
                  <a:lnTo>
                    <a:pt x="309" y="244"/>
                  </a:lnTo>
                  <a:lnTo>
                    <a:pt x="279" y="283"/>
                  </a:lnTo>
                  <a:lnTo>
                    <a:pt x="247" y="319"/>
                  </a:lnTo>
                  <a:lnTo>
                    <a:pt x="216" y="361"/>
                  </a:lnTo>
                  <a:lnTo>
                    <a:pt x="182" y="399"/>
                  </a:lnTo>
                  <a:lnTo>
                    <a:pt x="154" y="434"/>
                  </a:lnTo>
                  <a:lnTo>
                    <a:pt x="125" y="471"/>
                  </a:lnTo>
                  <a:lnTo>
                    <a:pt x="99" y="501"/>
                  </a:lnTo>
                  <a:lnTo>
                    <a:pt x="78" y="528"/>
                  </a:lnTo>
                  <a:lnTo>
                    <a:pt x="61" y="548"/>
                  </a:lnTo>
                  <a:lnTo>
                    <a:pt x="50" y="562"/>
                  </a:lnTo>
                  <a:lnTo>
                    <a:pt x="47" y="565"/>
                  </a:lnTo>
                  <a:lnTo>
                    <a:pt x="37" y="554"/>
                  </a:lnTo>
                  <a:lnTo>
                    <a:pt x="29" y="535"/>
                  </a:lnTo>
                  <a:lnTo>
                    <a:pt x="22" y="512"/>
                  </a:lnTo>
                  <a:lnTo>
                    <a:pt x="14" y="486"/>
                  </a:lnTo>
                  <a:lnTo>
                    <a:pt x="9" y="462"/>
                  </a:lnTo>
                  <a:lnTo>
                    <a:pt x="5" y="441"/>
                  </a:lnTo>
                  <a:lnTo>
                    <a:pt x="1" y="428"/>
                  </a:lnTo>
                  <a:lnTo>
                    <a:pt x="0" y="422"/>
                  </a:lnTo>
                  <a:lnTo>
                    <a:pt x="1" y="422"/>
                  </a:lnTo>
                  <a:lnTo>
                    <a:pt x="2" y="422"/>
                  </a:lnTo>
                  <a:lnTo>
                    <a:pt x="7" y="422"/>
                  </a:lnTo>
                  <a:lnTo>
                    <a:pt x="14" y="417"/>
                  </a:lnTo>
                  <a:lnTo>
                    <a:pt x="19" y="411"/>
                  </a:lnTo>
                  <a:lnTo>
                    <a:pt x="29" y="404"/>
                  </a:lnTo>
                  <a:lnTo>
                    <a:pt x="42" y="392"/>
                  </a:lnTo>
                  <a:lnTo>
                    <a:pt x="50" y="375"/>
                  </a:lnTo>
                  <a:lnTo>
                    <a:pt x="59" y="364"/>
                  </a:lnTo>
                  <a:lnTo>
                    <a:pt x="74" y="348"/>
                  </a:lnTo>
                  <a:lnTo>
                    <a:pt x="89" y="325"/>
                  </a:lnTo>
                  <a:lnTo>
                    <a:pt x="108" y="301"/>
                  </a:lnTo>
                  <a:lnTo>
                    <a:pt x="130" y="274"/>
                  </a:lnTo>
                  <a:lnTo>
                    <a:pt x="154" y="243"/>
                  </a:lnTo>
                  <a:lnTo>
                    <a:pt x="178" y="216"/>
                  </a:lnTo>
                  <a:lnTo>
                    <a:pt x="205" y="184"/>
                  </a:lnTo>
                  <a:lnTo>
                    <a:pt x="230" y="151"/>
                  </a:lnTo>
                  <a:lnTo>
                    <a:pt x="255" y="123"/>
                  </a:lnTo>
                  <a:lnTo>
                    <a:pt x="280" y="94"/>
                  </a:lnTo>
                  <a:lnTo>
                    <a:pt x="301" y="67"/>
                  </a:lnTo>
                  <a:lnTo>
                    <a:pt x="322" y="45"/>
                  </a:lnTo>
                  <a:lnTo>
                    <a:pt x="339" y="26"/>
                  </a:lnTo>
                  <a:lnTo>
                    <a:pt x="355" y="10"/>
                  </a:lnTo>
                  <a:lnTo>
                    <a:pt x="363" y="0"/>
                  </a:lnTo>
                  <a:lnTo>
                    <a:pt x="364" y="36"/>
                  </a:lnTo>
                  <a:lnTo>
                    <a:pt x="371" y="78"/>
                  </a:lnTo>
                  <a:lnTo>
                    <a:pt x="381" y="115"/>
                  </a:lnTo>
                  <a:lnTo>
                    <a:pt x="398" y="132"/>
                  </a:lnTo>
                </a:path>
              </a:pathLst>
            </a:custGeom>
            <a:noFill/>
            <a:ln w="12700" cap="rnd">
              <a:solidFill>
                <a:srgbClr val="0000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2" name="Freeform 11"/>
            <p:cNvSpPr>
              <a:spLocks/>
            </p:cNvSpPr>
            <p:nvPr/>
          </p:nvSpPr>
          <p:spPr bwMode="auto">
            <a:xfrm>
              <a:off x="2726" y="3444"/>
              <a:ext cx="1016" cy="877"/>
            </a:xfrm>
            <a:custGeom>
              <a:avLst/>
              <a:gdLst>
                <a:gd name="T0" fmla="*/ 229 w 1016"/>
                <a:gd name="T1" fmla="*/ 654 h 877"/>
                <a:gd name="T2" fmla="*/ 188 w 1016"/>
                <a:gd name="T3" fmla="*/ 585 h 877"/>
                <a:gd name="T4" fmla="*/ 167 w 1016"/>
                <a:gd name="T5" fmla="*/ 518 h 877"/>
                <a:gd name="T6" fmla="*/ 172 w 1016"/>
                <a:gd name="T7" fmla="*/ 467 h 877"/>
                <a:gd name="T8" fmla="*/ 79 w 1016"/>
                <a:gd name="T9" fmla="*/ 419 h 877"/>
                <a:gd name="T10" fmla="*/ 74 w 1016"/>
                <a:gd name="T11" fmla="*/ 472 h 877"/>
                <a:gd name="T12" fmla="*/ 96 w 1016"/>
                <a:gd name="T13" fmla="*/ 540 h 877"/>
                <a:gd name="T14" fmla="*/ 136 w 1016"/>
                <a:gd name="T15" fmla="*/ 608 h 877"/>
                <a:gd name="T16" fmla="*/ 184 w 1016"/>
                <a:gd name="T17" fmla="*/ 646 h 877"/>
                <a:gd name="T18" fmla="*/ 157 w 1016"/>
                <a:gd name="T19" fmla="*/ 632 h 877"/>
                <a:gd name="T20" fmla="*/ 136 w 1016"/>
                <a:gd name="T21" fmla="*/ 624 h 877"/>
                <a:gd name="T22" fmla="*/ 70 w 1016"/>
                <a:gd name="T23" fmla="*/ 577 h 877"/>
                <a:gd name="T24" fmla="*/ 30 w 1016"/>
                <a:gd name="T25" fmla="*/ 508 h 877"/>
                <a:gd name="T26" fmla="*/ 9 w 1016"/>
                <a:gd name="T27" fmla="*/ 440 h 877"/>
                <a:gd name="T28" fmla="*/ 13 w 1016"/>
                <a:gd name="T29" fmla="*/ 389 h 877"/>
                <a:gd name="T30" fmla="*/ 22 w 1016"/>
                <a:gd name="T31" fmla="*/ 380 h 877"/>
                <a:gd name="T32" fmla="*/ 29 w 1016"/>
                <a:gd name="T33" fmla="*/ 350 h 877"/>
                <a:gd name="T34" fmla="*/ 58 w 1016"/>
                <a:gd name="T35" fmla="*/ 305 h 877"/>
                <a:gd name="T36" fmla="*/ 115 w 1016"/>
                <a:gd name="T37" fmla="*/ 233 h 877"/>
                <a:gd name="T38" fmla="*/ 204 w 1016"/>
                <a:gd name="T39" fmla="*/ 129 h 877"/>
                <a:gd name="T40" fmla="*/ 293 w 1016"/>
                <a:gd name="T41" fmla="*/ 20 h 877"/>
                <a:gd name="T42" fmla="*/ 315 w 1016"/>
                <a:gd name="T43" fmla="*/ 2 h 877"/>
                <a:gd name="T44" fmla="*/ 342 w 1016"/>
                <a:gd name="T45" fmla="*/ 3 h 877"/>
                <a:gd name="T46" fmla="*/ 389 w 1016"/>
                <a:gd name="T47" fmla="*/ 22 h 877"/>
                <a:gd name="T48" fmla="*/ 501 w 1016"/>
                <a:gd name="T49" fmla="*/ 66 h 877"/>
                <a:gd name="T50" fmla="*/ 649 w 1016"/>
                <a:gd name="T51" fmla="*/ 119 h 877"/>
                <a:gd name="T52" fmla="*/ 797 w 1016"/>
                <a:gd name="T53" fmla="*/ 173 h 877"/>
                <a:gd name="T54" fmla="*/ 908 w 1016"/>
                <a:gd name="T55" fmla="*/ 217 h 877"/>
                <a:gd name="T56" fmla="*/ 962 w 1016"/>
                <a:gd name="T57" fmla="*/ 241 h 877"/>
                <a:gd name="T58" fmla="*/ 961 w 1016"/>
                <a:gd name="T59" fmla="*/ 271 h 877"/>
                <a:gd name="T60" fmla="*/ 920 w 1016"/>
                <a:gd name="T61" fmla="*/ 316 h 877"/>
                <a:gd name="T62" fmla="*/ 853 w 1016"/>
                <a:gd name="T63" fmla="*/ 394 h 877"/>
                <a:gd name="T64" fmla="*/ 776 w 1016"/>
                <a:gd name="T65" fmla="*/ 487 h 877"/>
                <a:gd name="T66" fmla="*/ 706 w 1016"/>
                <a:gd name="T67" fmla="*/ 573 h 877"/>
                <a:gd name="T68" fmla="*/ 657 w 1016"/>
                <a:gd name="T69" fmla="*/ 636 h 877"/>
                <a:gd name="T70" fmla="*/ 627 w 1016"/>
                <a:gd name="T71" fmla="*/ 675 h 877"/>
                <a:gd name="T72" fmla="*/ 605 w 1016"/>
                <a:gd name="T73" fmla="*/ 693 h 877"/>
                <a:gd name="T74" fmla="*/ 598 w 1016"/>
                <a:gd name="T75" fmla="*/ 693 h 877"/>
                <a:gd name="T76" fmla="*/ 607 w 1016"/>
                <a:gd name="T77" fmla="*/ 733 h 877"/>
                <a:gd name="T78" fmla="*/ 627 w 1016"/>
                <a:gd name="T79" fmla="*/ 806 h 877"/>
                <a:gd name="T80" fmla="*/ 648 w 1016"/>
                <a:gd name="T81" fmla="*/ 833 h 877"/>
                <a:gd name="T82" fmla="*/ 697 w 1016"/>
                <a:gd name="T83" fmla="*/ 773 h 877"/>
                <a:gd name="T84" fmla="*/ 781 w 1016"/>
                <a:gd name="T85" fmla="*/ 671 h 877"/>
                <a:gd name="T86" fmla="*/ 877 w 1016"/>
                <a:gd name="T87" fmla="*/ 554 h 877"/>
                <a:gd name="T88" fmla="*/ 957 w 1016"/>
                <a:gd name="T89" fmla="*/ 455 h 877"/>
                <a:gd name="T90" fmla="*/ 996 w 1016"/>
                <a:gd name="T91" fmla="*/ 404 h 877"/>
                <a:gd name="T92" fmla="*/ 1011 w 1016"/>
                <a:gd name="T93" fmla="*/ 417 h 877"/>
                <a:gd name="T94" fmla="*/ 939 w 1016"/>
                <a:gd name="T95" fmla="*/ 507 h 877"/>
                <a:gd name="T96" fmla="*/ 853 w 1016"/>
                <a:gd name="T97" fmla="*/ 613 h 877"/>
                <a:gd name="T98" fmla="*/ 780 w 1016"/>
                <a:gd name="T99" fmla="*/ 709 h 877"/>
                <a:gd name="T100" fmla="*/ 721 w 1016"/>
                <a:gd name="T101" fmla="*/ 786 h 877"/>
                <a:gd name="T102" fmla="*/ 682 w 1016"/>
                <a:gd name="T103" fmla="*/ 833 h 877"/>
                <a:gd name="T104" fmla="*/ 669 w 1016"/>
                <a:gd name="T105" fmla="*/ 850 h 877"/>
                <a:gd name="T106" fmla="*/ 659 w 1016"/>
                <a:gd name="T107" fmla="*/ 873 h 877"/>
                <a:gd name="T108" fmla="*/ 632 w 1016"/>
                <a:gd name="T109" fmla="*/ 873 h 877"/>
                <a:gd name="T110" fmla="*/ 605 w 1016"/>
                <a:gd name="T111" fmla="*/ 855 h 877"/>
                <a:gd name="T112" fmla="*/ 562 w 1016"/>
                <a:gd name="T113" fmla="*/ 831 h 877"/>
                <a:gd name="T114" fmla="*/ 498 w 1016"/>
                <a:gd name="T115" fmla="*/ 800 h 877"/>
                <a:gd name="T116" fmla="*/ 422 w 1016"/>
                <a:gd name="T117" fmla="*/ 759 h 877"/>
                <a:gd name="T118" fmla="*/ 342 w 1016"/>
                <a:gd name="T119" fmla="*/ 721 h 87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016"/>
                <a:gd name="T181" fmla="*/ 0 h 877"/>
                <a:gd name="T182" fmla="*/ 1016 w 1016"/>
                <a:gd name="T183" fmla="*/ 877 h 877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016" h="877">
                  <a:moveTo>
                    <a:pt x="289" y="694"/>
                  </a:moveTo>
                  <a:lnTo>
                    <a:pt x="255" y="675"/>
                  </a:lnTo>
                  <a:lnTo>
                    <a:pt x="229" y="654"/>
                  </a:lnTo>
                  <a:lnTo>
                    <a:pt x="211" y="632"/>
                  </a:lnTo>
                  <a:lnTo>
                    <a:pt x="198" y="608"/>
                  </a:lnTo>
                  <a:lnTo>
                    <a:pt x="188" y="585"/>
                  </a:lnTo>
                  <a:lnTo>
                    <a:pt x="181" y="563"/>
                  </a:lnTo>
                  <a:lnTo>
                    <a:pt x="175" y="540"/>
                  </a:lnTo>
                  <a:lnTo>
                    <a:pt x="167" y="518"/>
                  </a:lnTo>
                  <a:lnTo>
                    <a:pt x="158" y="490"/>
                  </a:lnTo>
                  <a:lnTo>
                    <a:pt x="162" y="472"/>
                  </a:lnTo>
                  <a:lnTo>
                    <a:pt x="172" y="467"/>
                  </a:lnTo>
                  <a:lnTo>
                    <a:pt x="185" y="472"/>
                  </a:lnTo>
                  <a:lnTo>
                    <a:pt x="93" y="426"/>
                  </a:lnTo>
                  <a:lnTo>
                    <a:pt x="79" y="419"/>
                  </a:lnTo>
                  <a:lnTo>
                    <a:pt x="69" y="426"/>
                  </a:lnTo>
                  <a:lnTo>
                    <a:pt x="66" y="444"/>
                  </a:lnTo>
                  <a:lnTo>
                    <a:pt x="74" y="472"/>
                  </a:lnTo>
                  <a:lnTo>
                    <a:pt x="82" y="495"/>
                  </a:lnTo>
                  <a:lnTo>
                    <a:pt x="88" y="515"/>
                  </a:lnTo>
                  <a:lnTo>
                    <a:pt x="96" y="540"/>
                  </a:lnTo>
                  <a:lnTo>
                    <a:pt x="105" y="563"/>
                  </a:lnTo>
                  <a:lnTo>
                    <a:pt x="118" y="587"/>
                  </a:lnTo>
                  <a:lnTo>
                    <a:pt x="136" y="608"/>
                  </a:lnTo>
                  <a:lnTo>
                    <a:pt x="162" y="632"/>
                  </a:lnTo>
                  <a:lnTo>
                    <a:pt x="195" y="650"/>
                  </a:lnTo>
                  <a:lnTo>
                    <a:pt x="184" y="646"/>
                  </a:lnTo>
                  <a:lnTo>
                    <a:pt x="175" y="642"/>
                  </a:lnTo>
                  <a:lnTo>
                    <a:pt x="166" y="638"/>
                  </a:lnTo>
                  <a:lnTo>
                    <a:pt x="157" y="632"/>
                  </a:lnTo>
                  <a:lnTo>
                    <a:pt x="150" y="628"/>
                  </a:lnTo>
                  <a:lnTo>
                    <a:pt x="143" y="624"/>
                  </a:lnTo>
                  <a:lnTo>
                    <a:pt x="136" y="624"/>
                  </a:lnTo>
                  <a:lnTo>
                    <a:pt x="131" y="619"/>
                  </a:lnTo>
                  <a:lnTo>
                    <a:pt x="96" y="599"/>
                  </a:lnTo>
                  <a:lnTo>
                    <a:pt x="70" y="577"/>
                  </a:lnTo>
                  <a:lnTo>
                    <a:pt x="51" y="555"/>
                  </a:lnTo>
                  <a:lnTo>
                    <a:pt x="39" y="534"/>
                  </a:lnTo>
                  <a:lnTo>
                    <a:pt x="30" y="508"/>
                  </a:lnTo>
                  <a:lnTo>
                    <a:pt x="22" y="487"/>
                  </a:lnTo>
                  <a:lnTo>
                    <a:pt x="17" y="464"/>
                  </a:lnTo>
                  <a:lnTo>
                    <a:pt x="9" y="440"/>
                  </a:lnTo>
                  <a:lnTo>
                    <a:pt x="0" y="412"/>
                  </a:lnTo>
                  <a:lnTo>
                    <a:pt x="3" y="394"/>
                  </a:lnTo>
                  <a:lnTo>
                    <a:pt x="13" y="389"/>
                  </a:lnTo>
                  <a:lnTo>
                    <a:pt x="27" y="397"/>
                  </a:lnTo>
                  <a:lnTo>
                    <a:pt x="25" y="389"/>
                  </a:lnTo>
                  <a:lnTo>
                    <a:pt x="22" y="380"/>
                  </a:lnTo>
                  <a:lnTo>
                    <a:pt x="22" y="372"/>
                  </a:lnTo>
                  <a:lnTo>
                    <a:pt x="25" y="361"/>
                  </a:lnTo>
                  <a:lnTo>
                    <a:pt x="29" y="350"/>
                  </a:lnTo>
                  <a:lnTo>
                    <a:pt x="35" y="336"/>
                  </a:lnTo>
                  <a:lnTo>
                    <a:pt x="44" y="321"/>
                  </a:lnTo>
                  <a:lnTo>
                    <a:pt x="58" y="305"/>
                  </a:lnTo>
                  <a:lnTo>
                    <a:pt x="72" y="285"/>
                  </a:lnTo>
                  <a:lnTo>
                    <a:pt x="91" y="261"/>
                  </a:lnTo>
                  <a:lnTo>
                    <a:pt x="115" y="233"/>
                  </a:lnTo>
                  <a:lnTo>
                    <a:pt x="140" y="202"/>
                  </a:lnTo>
                  <a:lnTo>
                    <a:pt x="170" y="167"/>
                  </a:lnTo>
                  <a:lnTo>
                    <a:pt x="204" y="129"/>
                  </a:lnTo>
                  <a:lnTo>
                    <a:pt x="241" y="82"/>
                  </a:lnTo>
                  <a:lnTo>
                    <a:pt x="284" y="31"/>
                  </a:lnTo>
                  <a:lnTo>
                    <a:pt x="293" y="20"/>
                  </a:lnTo>
                  <a:lnTo>
                    <a:pt x="302" y="10"/>
                  </a:lnTo>
                  <a:lnTo>
                    <a:pt x="309" y="3"/>
                  </a:lnTo>
                  <a:lnTo>
                    <a:pt x="315" y="2"/>
                  </a:lnTo>
                  <a:lnTo>
                    <a:pt x="323" y="0"/>
                  </a:lnTo>
                  <a:lnTo>
                    <a:pt x="332" y="2"/>
                  </a:lnTo>
                  <a:lnTo>
                    <a:pt x="342" y="3"/>
                  </a:lnTo>
                  <a:lnTo>
                    <a:pt x="356" y="9"/>
                  </a:lnTo>
                  <a:lnTo>
                    <a:pt x="368" y="14"/>
                  </a:lnTo>
                  <a:lnTo>
                    <a:pt x="389" y="22"/>
                  </a:lnTo>
                  <a:lnTo>
                    <a:pt x="418" y="34"/>
                  </a:lnTo>
                  <a:lnTo>
                    <a:pt x="457" y="47"/>
                  </a:lnTo>
                  <a:lnTo>
                    <a:pt x="501" y="66"/>
                  </a:lnTo>
                  <a:lnTo>
                    <a:pt x="548" y="82"/>
                  </a:lnTo>
                  <a:lnTo>
                    <a:pt x="598" y="100"/>
                  </a:lnTo>
                  <a:lnTo>
                    <a:pt x="649" y="119"/>
                  </a:lnTo>
                  <a:lnTo>
                    <a:pt x="700" y="137"/>
                  </a:lnTo>
                  <a:lnTo>
                    <a:pt x="750" y="156"/>
                  </a:lnTo>
                  <a:lnTo>
                    <a:pt x="797" y="173"/>
                  </a:lnTo>
                  <a:lnTo>
                    <a:pt x="840" y="188"/>
                  </a:lnTo>
                  <a:lnTo>
                    <a:pt x="878" y="206"/>
                  </a:lnTo>
                  <a:lnTo>
                    <a:pt x="908" y="217"/>
                  </a:lnTo>
                  <a:lnTo>
                    <a:pt x="930" y="224"/>
                  </a:lnTo>
                  <a:lnTo>
                    <a:pt x="942" y="229"/>
                  </a:lnTo>
                  <a:lnTo>
                    <a:pt x="962" y="241"/>
                  </a:lnTo>
                  <a:lnTo>
                    <a:pt x="970" y="252"/>
                  </a:lnTo>
                  <a:lnTo>
                    <a:pt x="967" y="261"/>
                  </a:lnTo>
                  <a:lnTo>
                    <a:pt x="961" y="271"/>
                  </a:lnTo>
                  <a:lnTo>
                    <a:pt x="953" y="282"/>
                  </a:lnTo>
                  <a:lnTo>
                    <a:pt x="937" y="297"/>
                  </a:lnTo>
                  <a:lnTo>
                    <a:pt x="920" y="316"/>
                  </a:lnTo>
                  <a:lnTo>
                    <a:pt x="900" y="338"/>
                  </a:lnTo>
                  <a:lnTo>
                    <a:pt x="878" y="366"/>
                  </a:lnTo>
                  <a:lnTo>
                    <a:pt x="853" y="394"/>
                  </a:lnTo>
                  <a:lnTo>
                    <a:pt x="828" y="423"/>
                  </a:lnTo>
                  <a:lnTo>
                    <a:pt x="804" y="455"/>
                  </a:lnTo>
                  <a:lnTo>
                    <a:pt x="776" y="487"/>
                  </a:lnTo>
                  <a:lnTo>
                    <a:pt x="752" y="514"/>
                  </a:lnTo>
                  <a:lnTo>
                    <a:pt x="728" y="545"/>
                  </a:lnTo>
                  <a:lnTo>
                    <a:pt x="706" y="573"/>
                  </a:lnTo>
                  <a:lnTo>
                    <a:pt x="687" y="596"/>
                  </a:lnTo>
                  <a:lnTo>
                    <a:pt x="672" y="619"/>
                  </a:lnTo>
                  <a:lnTo>
                    <a:pt x="657" y="636"/>
                  </a:lnTo>
                  <a:lnTo>
                    <a:pt x="649" y="647"/>
                  </a:lnTo>
                  <a:lnTo>
                    <a:pt x="640" y="664"/>
                  </a:lnTo>
                  <a:lnTo>
                    <a:pt x="627" y="675"/>
                  </a:lnTo>
                  <a:lnTo>
                    <a:pt x="618" y="683"/>
                  </a:lnTo>
                  <a:lnTo>
                    <a:pt x="612" y="689"/>
                  </a:lnTo>
                  <a:lnTo>
                    <a:pt x="605" y="693"/>
                  </a:lnTo>
                  <a:lnTo>
                    <a:pt x="600" y="693"/>
                  </a:lnTo>
                  <a:lnTo>
                    <a:pt x="599" y="693"/>
                  </a:lnTo>
                  <a:lnTo>
                    <a:pt x="598" y="693"/>
                  </a:lnTo>
                  <a:lnTo>
                    <a:pt x="599" y="699"/>
                  </a:lnTo>
                  <a:lnTo>
                    <a:pt x="603" y="713"/>
                  </a:lnTo>
                  <a:lnTo>
                    <a:pt x="607" y="733"/>
                  </a:lnTo>
                  <a:lnTo>
                    <a:pt x="612" y="757"/>
                  </a:lnTo>
                  <a:lnTo>
                    <a:pt x="620" y="783"/>
                  </a:lnTo>
                  <a:lnTo>
                    <a:pt x="627" y="806"/>
                  </a:lnTo>
                  <a:lnTo>
                    <a:pt x="636" y="825"/>
                  </a:lnTo>
                  <a:lnTo>
                    <a:pt x="645" y="836"/>
                  </a:lnTo>
                  <a:lnTo>
                    <a:pt x="648" y="833"/>
                  </a:lnTo>
                  <a:lnTo>
                    <a:pt x="659" y="819"/>
                  </a:lnTo>
                  <a:lnTo>
                    <a:pt x="676" y="800"/>
                  </a:lnTo>
                  <a:lnTo>
                    <a:pt x="697" y="773"/>
                  </a:lnTo>
                  <a:lnTo>
                    <a:pt x="724" y="742"/>
                  </a:lnTo>
                  <a:lnTo>
                    <a:pt x="752" y="706"/>
                  </a:lnTo>
                  <a:lnTo>
                    <a:pt x="781" y="671"/>
                  </a:lnTo>
                  <a:lnTo>
                    <a:pt x="814" y="632"/>
                  </a:lnTo>
                  <a:lnTo>
                    <a:pt x="845" y="591"/>
                  </a:lnTo>
                  <a:lnTo>
                    <a:pt x="877" y="554"/>
                  </a:lnTo>
                  <a:lnTo>
                    <a:pt x="907" y="515"/>
                  </a:lnTo>
                  <a:lnTo>
                    <a:pt x="933" y="484"/>
                  </a:lnTo>
                  <a:lnTo>
                    <a:pt x="957" y="455"/>
                  </a:lnTo>
                  <a:lnTo>
                    <a:pt x="975" y="430"/>
                  </a:lnTo>
                  <a:lnTo>
                    <a:pt x="989" y="412"/>
                  </a:lnTo>
                  <a:lnTo>
                    <a:pt x="996" y="404"/>
                  </a:lnTo>
                  <a:lnTo>
                    <a:pt x="1009" y="392"/>
                  </a:lnTo>
                  <a:lnTo>
                    <a:pt x="1015" y="400"/>
                  </a:lnTo>
                  <a:lnTo>
                    <a:pt x="1011" y="417"/>
                  </a:lnTo>
                  <a:lnTo>
                    <a:pt x="1003" y="436"/>
                  </a:lnTo>
                  <a:lnTo>
                    <a:pt x="970" y="471"/>
                  </a:lnTo>
                  <a:lnTo>
                    <a:pt x="939" y="507"/>
                  </a:lnTo>
                  <a:lnTo>
                    <a:pt x="910" y="543"/>
                  </a:lnTo>
                  <a:lnTo>
                    <a:pt x="880" y="577"/>
                  </a:lnTo>
                  <a:lnTo>
                    <a:pt x="853" y="613"/>
                  </a:lnTo>
                  <a:lnTo>
                    <a:pt x="826" y="646"/>
                  </a:lnTo>
                  <a:lnTo>
                    <a:pt x="804" y="678"/>
                  </a:lnTo>
                  <a:lnTo>
                    <a:pt x="780" y="709"/>
                  </a:lnTo>
                  <a:lnTo>
                    <a:pt x="757" y="736"/>
                  </a:lnTo>
                  <a:lnTo>
                    <a:pt x="738" y="761"/>
                  </a:lnTo>
                  <a:lnTo>
                    <a:pt x="721" y="786"/>
                  </a:lnTo>
                  <a:lnTo>
                    <a:pt x="706" y="804"/>
                  </a:lnTo>
                  <a:lnTo>
                    <a:pt x="693" y="822"/>
                  </a:lnTo>
                  <a:lnTo>
                    <a:pt x="682" y="833"/>
                  </a:lnTo>
                  <a:lnTo>
                    <a:pt x="675" y="840"/>
                  </a:lnTo>
                  <a:lnTo>
                    <a:pt x="669" y="842"/>
                  </a:lnTo>
                  <a:lnTo>
                    <a:pt x="669" y="850"/>
                  </a:lnTo>
                  <a:lnTo>
                    <a:pt x="669" y="859"/>
                  </a:lnTo>
                  <a:lnTo>
                    <a:pt x="665" y="866"/>
                  </a:lnTo>
                  <a:lnTo>
                    <a:pt x="659" y="873"/>
                  </a:lnTo>
                  <a:lnTo>
                    <a:pt x="651" y="876"/>
                  </a:lnTo>
                  <a:lnTo>
                    <a:pt x="641" y="876"/>
                  </a:lnTo>
                  <a:lnTo>
                    <a:pt x="632" y="873"/>
                  </a:lnTo>
                  <a:lnTo>
                    <a:pt x="621" y="866"/>
                  </a:lnTo>
                  <a:lnTo>
                    <a:pt x="615" y="862"/>
                  </a:lnTo>
                  <a:lnTo>
                    <a:pt x="605" y="855"/>
                  </a:lnTo>
                  <a:lnTo>
                    <a:pt x="593" y="846"/>
                  </a:lnTo>
                  <a:lnTo>
                    <a:pt x="579" y="840"/>
                  </a:lnTo>
                  <a:lnTo>
                    <a:pt x="562" y="831"/>
                  </a:lnTo>
                  <a:lnTo>
                    <a:pt x="543" y="822"/>
                  </a:lnTo>
                  <a:lnTo>
                    <a:pt x="522" y="811"/>
                  </a:lnTo>
                  <a:lnTo>
                    <a:pt x="498" y="800"/>
                  </a:lnTo>
                  <a:lnTo>
                    <a:pt x="474" y="787"/>
                  </a:lnTo>
                  <a:lnTo>
                    <a:pt x="449" y="773"/>
                  </a:lnTo>
                  <a:lnTo>
                    <a:pt x="422" y="759"/>
                  </a:lnTo>
                  <a:lnTo>
                    <a:pt x="396" y="746"/>
                  </a:lnTo>
                  <a:lnTo>
                    <a:pt x="369" y="733"/>
                  </a:lnTo>
                  <a:lnTo>
                    <a:pt x="342" y="721"/>
                  </a:lnTo>
                  <a:lnTo>
                    <a:pt x="315" y="709"/>
                  </a:lnTo>
                  <a:lnTo>
                    <a:pt x="289" y="694"/>
                  </a:lnTo>
                </a:path>
              </a:pathLst>
            </a:custGeom>
            <a:solidFill>
              <a:srgbClr val="7F7F7F"/>
            </a:solidFill>
            <a:ln w="12700" cap="rnd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3" name="Freeform 12"/>
            <p:cNvSpPr>
              <a:spLocks/>
            </p:cNvSpPr>
            <p:nvPr/>
          </p:nvSpPr>
          <p:spPr bwMode="auto">
            <a:xfrm>
              <a:off x="2726" y="3444"/>
              <a:ext cx="1016" cy="877"/>
            </a:xfrm>
            <a:custGeom>
              <a:avLst/>
              <a:gdLst>
                <a:gd name="T0" fmla="*/ 255 w 1016"/>
                <a:gd name="T1" fmla="*/ 675 h 877"/>
                <a:gd name="T2" fmla="*/ 198 w 1016"/>
                <a:gd name="T3" fmla="*/ 608 h 877"/>
                <a:gd name="T4" fmla="*/ 175 w 1016"/>
                <a:gd name="T5" fmla="*/ 540 h 877"/>
                <a:gd name="T6" fmla="*/ 162 w 1016"/>
                <a:gd name="T7" fmla="*/ 472 h 877"/>
                <a:gd name="T8" fmla="*/ 93 w 1016"/>
                <a:gd name="T9" fmla="*/ 426 h 877"/>
                <a:gd name="T10" fmla="*/ 66 w 1016"/>
                <a:gd name="T11" fmla="*/ 444 h 877"/>
                <a:gd name="T12" fmla="*/ 88 w 1016"/>
                <a:gd name="T13" fmla="*/ 515 h 877"/>
                <a:gd name="T14" fmla="*/ 118 w 1016"/>
                <a:gd name="T15" fmla="*/ 587 h 877"/>
                <a:gd name="T16" fmla="*/ 195 w 1016"/>
                <a:gd name="T17" fmla="*/ 650 h 877"/>
                <a:gd name="T18" fmla="*/ 166 w 1016"/>
                <a:gd name="T19" fmla="*/ 638 h 877"/>
                <a:gd name="T20" fmla="*/ 143 w 1016"/>
                <a:gd name="T21" fmla="*/ 624 h 877"/>
                <a:gd name="T22" fmla="*/ 96 w 1016"/>
                <a:gd name="T23" fmla="*/ 599 h 877"/>
                <a:gd name="T24" fmla="*/ 39 w 1016"/>
                <a:gd name="T25" fmla="*/ 534 h 877"/>
                <a:gd name="T26" fmla="*/ 17 w 1016"/>
                <a:gd name="T27" fmla="*/ 464 h 877"/>
                <a:gd name="T28" fmla="*/ 3 w 1016"/>
                <a:gd name="T29" fmla="*/ 394 h 877"/>
                <a:gd name="T30" fmla="*/ 25 w 1016"/>
                <a:gd name="T31" fmla="*/ 389 h 877"/>
                <a:gd name="T32" fmla="*/ 25 w 1016"/>
                <a:gd name="T33" fmla="*/ 361 h 877"/>
                <a:gd name="T34" fmla="*/ 44 w 1016"/>
                <a:gd name="T35" fmla="*/ 321 h 877"/>
                <a:gd name="T36" fmla="*/ 91 w 1016"/>
                <a:gd name="T37" fmla="*/ 261 h 877"/>
                <a:gd name="T38" fmla="*/ 170 w 1016"/>
                <a:gd name="T39" fmla="*/ 167 h 877"/>
                <a:gd name="T40" fmla="*/ 284 w 1016"/>
                <a:gd name="T41" fmla="*/ 31 h 877"/>
                <a:gd name="T42" fmla="*/ 309 w 1016"/>
                <a:gd name="T43" fmla="*/ 3 h 877"/>
                <a:gd name="T44" fmla="*/ 332 w 1016"/>
                <a:gd name="T45" fmla="*/ 2 h 877"/>
                <a:gd name="T46" fmla="*/ 368 w 1016"/>
                <a:gd name="T47" fmla="*/ 14 h 877"/>
                <a:gd name="T48" fmla="*/ 457 w 1016"/>
                <a:gd name="T49" fmla="*/ 47 h 877"/>
                <a:gd name="T50" fmla="*/ 598 w 1016"/>
                <a:gd name="T51" fmla="*/ 100 h 877"/>
                <a:gd name="T52" fmla="*/ 750 w 1016"/>
                <a:gd name="T53" fmla="*/ 156 h 877"/>
                <a:gd name="T54" fmla="*/ 878 w 1016"/>
                <a:gd name="T55" fmla="*/ 206 h 877"/>
                <a:gd name="T56" fmla="*/ 942 w 1016"/>
                <a:gd name="T57" fmla="*/ 229 h 877"/>
                <a:gd name="T58" fmla="*/ 967 w 1016"/>
                <a:gd name="T59" fmla="*/ 261 h 877"/>
                <a:gd name="T60" fmla="*/ 937 w 1016"/>
                <a:gd name="T61" fmla="*/ 297 h 877"/>
                <a:gd name="T62" fmla="*/ 878 w 1016"/>
                <a:gd name="T63" fmla="*/ 366 h 877"/>
                <a:gd name="T64" fmla="*/ 804 w 1016"/>
                <a:gd name="T65" fmla="*/ 455 h 877"/>
                <a:gd name="T66" fmla="*/ 728 w 1016"/>
                <a:gd name="T67" fmla="*/ 545 h 877"/>
                <a:gd name="T68" fmla="*/ 672 w 1016"/>
                <a:gd name="T69" fmla="*/ 619 h 877"/>
                <a:gd name="T70" fmla="*/ 640 w 1016"/>
                <a:gd name="T71" fmla="*/ 664 h 877"/>
                <a:gd name="T72" fmla="*/ 612 w 1016"/>
                <a:gd name="T73" fmla="*/ 689 h 877"/>
                <a:gd name="T74" fmla="*/ 599 w 1016"/>
                <a:gd name="T75" fmla="*/ 693 h 877"/>
                <a:gd name="T76" fmla="*/ 603 w 1016"/>
                <a:gd name="T77" fmla="*/ 713 h 877"/>
                <a:gd name="T78" fmla="*/ 620 w 1016"/>
                <a:gd name="T79" fmla="*/ 783 h 877"/>
                <a:gd name="T80" fmla="*/ 645 w 1016"/>
                <a:gd name="T81" fmla="*/ 836 h 877"/>
                <a:gd name="T82" fmla="*/ 676 w 1016"/>
                <a:gd name="T83" fmla="*/ 800 h 877"/>
                <a:gd name="T84" fmla="*/ 752 w 1016"/>
                <a:gd name="T85" fmla="*/ 706 h 877"/>
                <a:gd name="T86" fmla="*/ 845 w 1016"/>
                <a:gd name="T87" fmla="*/ 591 h 877"/>
                <a:gd name="T88" fmla="*/ 933 w 1016"/>
                <a:gd name="T89" fmla="*/ 484 h 877"/>
                <a:gd name="T90" fmla="*/ 989 w 1016"/>
                <a:gd name="T91" fmla="*/ 412 h 877"/>
                <a:gd name="T92" fmla="*/ 1015 w 1016"/>
                <a:gd name="T93" fmla="*/ 400 h 877"/>
                <a:gd name="T94" fmla="*/ 970 w 1016"/>
                <a:gd name="T95" fmla="*/ 471 h 877"/>
                <a:gd name="T96" fmla="*/ 880 w 1016"/>
                <a:gd name="T97" fmla="*/ 577 h 877"/>
                <a:gd name="T98" fmla="*/ 804 w 1016"/>
                <a:gd name="T99" fmla="*/ 678 h 877"/>
                <a:gd name="T100" fmla="*/ 738 w 1016"/>
                <a:gd name="T101" fmla="*/ 761 h 877"/>
                <a:gd name="T102" fmla="*/ 693 w 1016"/>
                <a:gd name="T103" fmla="*/ 822 h 877"/>
                <a:gd name="T104" fmla="*/ 669 w 1016"/>
                <a:gd name="T105" fmla="*/ 842 h 877"/>
                <a:gd name="T106" fmla="*/ 665 w 1016"/>
                <a:gd name="T107" fmla="*/ 866 h 877"/>
                <a:gd name="T108" fmla="*/ 641 w 1016"/>
                <a:gd name="T109" fmla="*/ 876 h 877"/>
                <a:gd name="T110" fmla="*/ 615 w 1016"/>
                <a:gd name="T111" fmla="*/ 862 h 877"/>
                <a:gd name="T112" fmla="*/ 579 w 1016"/>
                <a:gd name="T113" fmla="*/ 840 h 877"/>
                <a:gd name="T114" fmla="*/ 522 w 1016"/>
                <a:gd name="T115" fmla="*/ 811 h 877"/>
                <a:gd name="T116" fmla="*/ 449 w 1016"/>
                <a:gd name="T117" fmla="*/ 773 h 877"/>
                <a:gd name="T118" fmla="*/ 369 w 1016"/>
                <a:gd name="T119" fmla="*/ 733 h 877"/>
                <a:gd name="T120" fmla="*/ 289 w 1016"/>
                <a:gd name="T121" fmla="*/ 694 h 87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016"/>
                <a:gd name="T184" fmla="*/ 0 h 877"/>
                <a:gd name="T185" fmla="*/ 1016 w 1016"/>
                <a:gd name="T186" fmla="*/ 877 h 87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016" h="877">
                  <a:moveTo>
                    <a:pt x="289" y="694"/>
                  </a:moveTo>
                  <a:lnTo>
                    <a:pt x="289" y="694"/>
                  </a:lnTo>
                  <a:lnTo>
                    <a:pt x="255" y="675"/>
                  </a:lnTo>
                  <a:lnTo>
                    <a:pt x="229" y="654"/>
                  </a:lnTo>
                  <a:lnTo>
                    <a:pt x="211" y="632"/>
                  </a:lnTo>
                  <a:lnTo>
                    <a:pt x="198" y="608"/>
                  </a:lnTo>
                  <a:lnTo>
                    <a:pt x="188" y="585"/>
                  </a:lnTo>
                  <a:lnTo>
                    <a:pt x="181" y="563"/>
                  </a:lnTo>
                  <a:lnTo>
                    <a:pt x="175" y="540"/>
                  </a:lnTo>
                  <a:lnTo>
                    <a:pt x="167" y="518"/>
                  </a:lnTo>
                  <a:lnTo>
                    <a:pt x="158" y="490"/>
                  </a:lnTo>
                  <a:lnTo>
                    <a:pt x="162" y="472"/>
                  </a:lnTo>
                  <a:lnTo>
                    <a:pt x="172" y="467"/>
                  </a:lnTo>
                  <a:lnTo>
                    <a:pt x="185" y="472"/>
                  </a:lnTo>
                  <a:lnTo>
                    <a:pt x="93" y="426"/>
                  </a:lnTo>
                  <a:lnTo>
                    <a:pt x="79" y="419"/>
                  </a:lnTo>
                  <a:lnTo>
                    <a:pt x="69" y="426"/>
                  </a:lnTo>
                  <a:lnTo>
                    <a:pt x="66" y="444"/>
                  </a:lnTo>
                  <a:lnTo>
                    <a:pt x="74" y="472"/>
                  </a:lnTo>
                  <a:lnTo>
                    <a:pt x="82" y="495"/>
                  </a:lnTo>
                  <a:lnTo>
                    <a:pt x="88" y="515"/>
                  </a:lnTo>
                  <a:lnTo>
                    <a:pt x="96" y="540"/>
                  </a:lnTo>
                  <a:lnTo>
                    <a:pt x="105" y="563"/>
                  </a:lnTo>
                  <a:lnTo>
                    <a:pt x="118" y="587"/>
                  </a:lnTo>
                  <a:lnTo>
                    <a:pt x="136" y="608"/>
                  </a:lnTo>
                  <a:lnTo>
                    <a:pt x="162" y="632"/>
                  </a:lnTo>
                  <a:lnTo>
                    <a:pt x="195" y="650"/>
                  </a:lnTo>
                  <a:lnTo>
                    <a:pt x="184" y="646"/>
                  </a:lnTo>
                  <a:lnTo>
                    <a:pt x="175" y="642"/>
                  </a:lnTo>
                  <a:lnTo>
                    <a:pt x="166" y="638"/>
                  </a:lnTo>
                  <a:lnTo>
                    <a:pt x="157" y="632"/>
                  </a:lnTo>
                  <a:lnTo>
                    <a:pt x="150" y="628"/>
                  </a:lnTo>
                  <a:lnTo>
                    <a:pt x="143" y="624"/>
                  </a:lnTo>
                  <a:lnTo>
                    <a:pt x="136" y="624"/>
                  </a:lnTo>
                  <a:lnTo>
                    <a:pt x="131" y="619"/>
                  </a:lnTo>
                  <a:lnTo>
                    <a:pt x="96" y="599"/>
                  </a:lnTo>
                  <a:lnTo>
                    <a:pt x="70" y="577"/>
                  </a:lnTo>
                  <a:lnTo>
                    <a:pt x="51" y="555"/>
                  </a:lnTo>
                  <a:lnTo>
                    <a:pt x="39" y="534"/>
                  </a:lnTo>
                  <a:lnTo>
                    <a:pt x="30" y="508"/>
                  </a:lnTo>
                  <a:lnTo>
                    <a:pt x="22" y="487"/>
                  </a:lnTo>
                  <a:lnTo>
                    <a:pt x="17" y="464"/>
                  </a:lnTo>
                  <a:lnTo>
                    <a:pt x="9" y="440"/>
                  </a:lnTo>
                  <a:lnTo>
                    <a:pt x="0" y="412"/>
                  </a:lnTo>
                  <a:lnTo>
                    <a:pt x="3" y="394"/>
                  </a:lnTo>
                  <a:lnTo>
                    <a:pt x="13" y="389"/>
                  </a:lnTo>
                  <a:lnTo>
                    <a:pt x="27" y="397"/>
                  </a:lnTo>
                  <a:lnTo>
                    <a:pt x="25" y="389"/>
                  </a:lnTo>
                  <a:lnTo>
                    <a:pt x="22" y="380"/>
                  </a:lnTo>
                  <a:lnTo>
                    <a:pt x="22" y="372"/>
                  </a:lnTo>
                  <a:lnTo>
                    <a:pt x="25" y="361"/>
                  </a:lnTo>
                  <a:lnTo>
                    <a:pt x="29" y="350"/>
                  </a:lnTo>
                  <a:lnTo>
                    <a:pt x="35" y="336"/>
                  </a:lnTo>
                  <a:lnTo>
                    <a:pt x="44" y="321"/>
                  </a:lnTo>
                  <a:lnTo>
                    <a:pt x="58" y="305"/>
                  </a:lnTo>
                  <a:lnTo>
                    <a:pt x="72" y="285"/>
                  </a:lnTo>
                  <a:lnTo>
                    <a:pt x="91" y="261"/>
                  </a:lnTo>
                  <a:lnTo>
                    <a:pt x="115" y="233"/>
                  </a:lnTo>
                  <a:lnTo>
                    <a:pt x="140" y="202"/>
                  </a:lnTo>
                  <a:lnTo>
                    <a:pt x="170" y="167"/>
                  </a:lnTo>
                  <a:lnTo>
                    <a:pt x="204" y="129"/>
                  </a:lnTo>
                  <a:lnTo>
                    <a:pt x="241" y="82"/>
                  </a:lnTo>
                  <a:lnTo>
                    <a:pt x="284" y="31"/>
                  </a:lnTo>
                  <a:lnTo>
                    <a:pt x="293" y="20"/>
                  </a:lnTo>
                  <a:lnTo>
                    <a:pt x="302" y="10"/>
                  </a:lnTo>
                  <a:lnTo>
                    <a:pt x="309" y="3"/>
                  </a:lnTo>
                  <a:lnTo>
                    <a:pt x="315" y="2"/>
                  </a:lnTo>
                  <a:lnTo>
                    <a:pt x="323" y="0"/>
                  </a:lnTo>
                  <a:lnTo>
                    <a:pt x="332" y="2"/>
                  </a:lnTo>
                  <a:lnTo>
                    <a:pt x="342" y="3"/>
                  </a:lnTo>
                  <a:lnTo>
                    <a:pt x="356" y="9"/>
                  </a:lnTo>
                  <a:lnTo>
                    <a:pt x="368" y="14"/>
                  </a:lnTo>
                  <a:lnTo>
                    <a:pt x="389" y="22"/>
                  </a:lnTo>
                  <a:lnTo>
                    <a:pt x="418" y="34"/>
                  </a:lnTo>
                  <a:lnTo>
                    <a:pt x="457" y="47"/>
                  </a:lnTo>
                  <a:lnTo>
                    <a:pt x="501" y="66"/>
                  </a:lnTo>
                  <a:lnTo>
                    <a:pt x="548" y="82"/>
                  </a:lnTo>
                  <a:lnTo>
                    <a:pt x="598" y="100"/>
                  </a:lnTo>
                  <a:lnTo>
                    <a:pt x="649" y="119"/>
                  </a:lnTo>
                  <a:lnTo>
                    <a:pt x="700" y="137"/>
                  </a:lnTo>
                  <a:lnTo>
                    <a:pt x="750" y="156"/>
                  </a:lnTo>
                  <a:lnTo>
                    <a:pt x="797" y="173"/>
                  </a:lnTo>
                  <a:lnTo>
                    <a:pt x="840" y="188"/>
                  </a:lnTo>
                  <a:lnTo>
                    <a:pt x="878" y="206"/>
                  </a:lnTo>
                  <a:lnTo>
                    <a:pt x="908" y="217"/>
                  </a:lnTo>
                  <a:lnTo>
                    <a:pt x="930" y="224"/>
                  </a:lnTo>
                  <a:lnTo>
                    <a:pt x="942" y="229"/>
                  </a:lnTo>
                  <a:lnTo>
                    <a:pt x="962" y="241"/>
                  </a:lnTo>
                  <a:lnTo>
                    <a:pt x="970" y="252"/>
                  </a:lnTo>
                  <a:lnTo>
                    <a:pt x="967" y="261"/>
                  </a:lnTo>
                  <a:lnTo>
                    <a:pt x="961" y="271"/>
                  </a:lnTo>
                  <a:lnTo>
                    <a:pt x="953" y="282"/>
                  </a:lnTo>
                  <a:lnTo>
                    <a:pt x="937" y="297"/>
                  </a:lnTo>
                  <a:lnTo>
                    <a:pt x="920" y="316"/>
                  </a:lnTo>
                  <a:lnTo>
                    <a:pt x="900" y="338"/>
                  </a:lnTo>
                  <a:lnTo>
                    <a:pt x="878" y="366"/>
                  </a:lnTo>
                  <a:lnTo>
                    <a:pt x="853" y="394"/>
                  </a:lnTo>
                  <a:lnTo>
                    <a:pt x="828" y="423"/>
                  </a:lnTo>
                  <a:lnTo>
                    <a:pt x="804" y="455"/>
                  </a:lnTo>
                  <a:lnTo>
                    <a:pt x="776" y="487"/>
                  </a:lnTo>
                  <a:lnTo>
                    <a:pt x="752" y="514"/>
                  </a:lnTo>
                  <a:lnTo>
                    <a:pt x="728" y="545"/>
                  </a:lnTo>
                  <a:lnTo>
                    <a:pt x="706" y="573"/>
                  </a:lnTo>
                  <a:lnTo>
                    <a:pt x="687" y="596"/>
                  </a:lnTo>
                  <a:lnTo>
                    <a:pt x="672" y="619"/>
                  </a:lnTo>
                  <a:lnTo>
                    <a:pt x="657" y="636"/>
                  </a:lnTo>
                  <a:lnTo>
                    <a:pt x="649" y="647"/>
                  </a:lnTo>
                  <a:lnTo>
                    <a:pt x="640" y="664"/>
                  </a:lnTo>
                  <a:lnTo>
                    <a:pt x="627" y="675"/>
                  </a:lnTo>
                  <a:lnTo>
                    <a:pt x="618" y="683"/>
                  </a:lnTo>
                  <a:lnTo>
                    <a:pt x="612" y="689"/>
                  </a:lnTo>
                  <a:lnTo>
                    <a:pt x="605" y="693"/>
                  </a:lnTo>
                  <a:lnTo>
                    <a:pt x="600" y="693"/>
                  </a:lnTo>
                  <a:lnTo>
                    <a:pt x="599" y="693"/>
                  </a:lnTo>
                  <a:lnTo>
                    <a:pt x="598" y="693"/>
                  </a:lnTo>
                  <a:lnTo>
                    <a:pt x="599" y="699"/>
                  </a:lnTo>
                  <a:lnTo>
                    <a:pt x="603" y="713"/>
                  </a:lnTo>
                  <a:lnTo>
                    <a:pt x="607" y="733"/>
                  </a:lnTo>
                  <a:lnTo>
                    <a:pt x="612" y="757"/>
                  </a:lnTo>
                  <a:lnTo>
                    <a:pt x="620" y="783"/>
                  </a:lnTo>
                  <a:lnTo>
                    <a:pt x="627" y="806"/>
                  </a:lnTo>
                  <a:lnTo>
                    <a:pt x="636" y="825"/>
                  </a:lnTo>
                  <a:lnTo>
                    <a:pt x="645" y="836"/>
                  </a:lnTo>
                  <a:lnTo>
                    <a:pt x="648" y="833"/>
                  </a:lnTo>
                  <a:lnTo>
                    <a:pt x="659" y="819"/>
                  </a:lnTo>
                  <a:lnTo>
                    <a:pt x="676" y="800"/>
                  </a:lnTo>
                  <a:lnTo>
                    <a:pt x="697" y="773"/>
                  </a:lnTo>
                  <a:lnTo>
                    <a:pt x="724" y="742"/>
                  </a:lnTo>
                  <a:lnTo>
                    <a:pt x="752" y="706"/>
                  </a:lnTo>
                  <a:lnTo>
                    <a:pt x="781" y="671"/>
                  </a:lnTo>
                  <a:lnTo>
                    <a:pt x="814" y="632"/>
                  </a:lnTo>
                  <a:lnTo>
                    <a:pt x="845" y="591"/>
                  </a:lnTo>
                  <a:lnTo>
                    <a:pt x="877" y="554"/>
                  </a:lnTo>
                  <a:lnTo>
                    <a:pt x="907" y="515"/>
                  </a:lnTo>
                  <a:lnTo>
                    <a:pt x="933" y="484"/>
                  </a:lnTo>
                  <a:lnTo>
                    <a:pt x="957" y="455"/>
                  </a:lnTo>
                  <a:lnTo>
                    <a:pt x="975" y="430"/>
                  </a:lnTo>
                  <a:lnTo>
                    <a:pt x="989" y="412"/>
                  </a:lnTo>
                  <a:lnTo>
                    <a:pt x="996" y="404"/>
                  </a:lnTo>
                  <a:lnTo>
                    <a:pt x="1009" y="392"/>
                  </a:lnTo>
                  <a:lnTo>
                    <a:pt x="1015" y="400"/>
                  </a:lnTo>
                  <a:lnTo>
                    <a:pt x="1011" y="417"/>
                  </a:lnTo>
                  <a:lnTo>
                    <a:pt x="1003" y="436"/>
                  </a:lnTo>
                  <a:lnTo>
                    <a:pt x="970" y="471"/>
                  </a:lnTo>
                  <a:lnTo>
                    <a:pt x="939" y="507"/>
                  </a:lnTo>
                  <a:lnTo>
                    <a:pt x="910" y="543"/>
                  </a:lnTo>
                  <a:lnTo>
                    <a:pt x="880" y="577"/>
                  </a:lnTo>
                  <a:lnTo>
                    <a:pt x="853" y="613"/>
                  </a:lnTo>
                  <a:lnTo>
                    <a:pt x="826" y="646"/>
                  </a:lnTo>
                  <a:lnTo>
                    <a:pt x="804" y="678"/>
                  </a:lnTo>
                  <a:lnTo>
                    <a:pt x="780" y="709"/>
                  </a:lnTo>
                  <a:lnTo>
                    <a:pt x="757" y="736"/>
                  </a:lnTo>
                  <a:lnTo>
                    <a:pt x="738" y="761"/>
                  </a:lnTo>
                  <a:lnTo>
                    <a:pt x="721" y="786"/>
                  </a:lnTo>
                  <a:lnTo>
                    <a:pt x="706" y="804"/>
                  </a:lnTo>
                  <a:lnTo>
                    <a:pt x="693" y="822"/>
                  </a:lnTo>
                  <a:lnTo>
                    <a:pt x="682" y="833"/>
                  </a:lnTo>
                  <a:lnTo>
                    <a:pt x="675" y="840"/>
                  </a:lnTo>
                  <a:lnTo>
                    <a:pt x="669" y="842"/>
                  </a:lnTo>
                  <a:lnTo>
                    <a:pt x="669" y="850"/>
                  </a:lnTo>
                  <a:lnTo>
                    <a:pt x="669" y="859"/>
                  </a:lnTo>
                  <a:lnTo>
                    <a:pt x="665" y="866"/>
                  </a:lnTo>
                  <a:lnTo>
                    <a:pt x="659" y="873"/>
                  </a:lnTo>
                  <a:lnTo>
                    <a:pt x="651" y="876"/>
                  </a:lnTo>
                  <a:lnTo>
                    <a:pt x="641" y="876"/>
                  </a:lnTo>
                  <a:lnTo>
                    <a:pt x="632" y="873"/>
                  </a:lnTo>
                  <a:lnTo>
                    <a:pt x="621" y="866"/>
                  </a:lnTo>
                  <a:lnTo>
                    <a:pt x="615" y="862"/>
                  </a:lnTo>
                  <a:lnTo>
                    <a:pt x="605" y="855"/>
                  </a:lnTo>
                  <a:lnTo>
                    <a:pt x="593" y="846"/>
                  </a:lnTo>
                  <a:lnTo>
                    <a:pt x="579" y="840"/>
                  </a:lnTo>
                  <a:lnTo>
                    <a:pt x="562" y="831"/>
                  </a:lnTo>
                  <a:lnTo>
                    <a:pt x="543" y="822"/>
                  </a:lnTo>
                  <a:lnTo>
                    <a:pt x="522" y="811"/>
                  </a:lnTo>
                  <a:lnTo>
                    <a:pt x="498" y="800"/>
                  </a:lnTo>
                  <a:lnTo>
                    <a:pt x="474" y="787"/>
                  </a:lnTo>
                  <a:lnTo>
                    <a:pt x="449" y="773"/>
                  </a:lnTo>
                  <a:lnTo>
                    <a:pt x="422" y="759"/>
                  </a:lnTo>
                  <a:lnTo>
                    <a:pt x="396" y="746"/>
                  </a:lnTo>
                  <a:lnTo>
                    <a:pt x="369" y="733"/>
                  </a:lnTo>
                  <a:lnTo>
                    <a:pt x="342" y="721"/>
                  </a:lnTo>
                  <a:lnTo>
                    <a:pt x="315" y="709"/>
                  </a:lnTo>
                  <a:lnTo>
                    <a:pt x="289" y="694"/>
                  </a:lnTo>
                </a:path>
              </a:pathLst>
            </a:custGeom>
            <a:solidFill>
              <a:srgbClr val="FF0000"/>
            </a:solidFill>
            <a:ln w="12700" cap="rnd">
              <a:solidFill>
                <a:srgbClr val="0000F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4" name="Line 13"/>
            <p:cNvSpPr>
              <a:spLocks noChangeShapeType="1"/>
            </p:cNvSpPr>
            <p:nvPr/>
          </p:nvSpPr>
          <p:spPr bwMode="auto">
            <a:xfrm>
              <a:off x="2753" y="3841"/>
              <a:ext cx="566" cy="266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5" name="Line 14"/>
            <p:cNvSpPr>
              <a:spLocks noChangeShapeType="1"/>
            </p:cNvSpPr>
            <p:nvPr/>
          </p:nvSpPr>
          <p:spPr bwMode="auto">
            <a:xfrm flipH="1">
              <a:off x="3338" y="3783"/>
              <a:ext cx="356" cy="418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6" name="Line 15"/>
            <p:cNvSpPr>
              <a:spLocks noChangeShapeType="1"/>
            </p:cNvSpPr>
            <p:nvPr/>
          </p:nvSpPr>
          <p:spPr bwMode="auto">
            <a:xfrm flipV="1">
              <a:off x="3346" y="3859"/>
              <a:ext cx="304" cy="36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7" name="Line 16"/>
            <p:cNvSpPr>
              <a:spLocks noChangeShapeType="1"/>
            </p:cNvSpPr>
            <p:nvPr/>
          </p:nvSpPr>
          <p:spPr bwMode="auto">
            <a:xfrm flipV="1">
              <a:off x="3352" y="4028"/>
              <a:ext cx="178" cy="216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8" name="Freeform 17"/>
            <p:cNvSpPr>
              <a:spLocks/>
            </p:cNvSpPr>
            <p:nvPr/>
          </p:nvSpPr>
          <p:spPr bwMode="auto">
            <a:xfrm>
              <a:off x="3476" y="3956"/>
              <a:ext cx="216" cy="222"/>
            </a:xfrm>
            <a:custGeom>
              <a:avLst/>
              <a:gdLst>
                <a:gd name="T0" fmla="*/ 69 w 216"/>
                <a:gd name="T1" fmla="*/ 0 h 222"/>
                <a:gd name="T2" fmla="*/ 0 w 216"/>
                <a:gd name="T3" fmla="*/ 87 h 222"/>
                <a:gd name="T4" fmla="*/ 12 w 216"/>
                <a:gd name="T5" fmla="*/ 90 h 222"/>
                <a:gd name="T6" fmla="*/ 30 w 216"/>
                <a:gd name="T7" fmla="*/ 104 h 222"/>
                <a:gd name="T8" fmla="*/ 53 w 216"/>
                <a:gd name="T9" fmla="*/ 118 h 222"/>
                <a:gd name="T10" fmla="*/ 75 w 216"/>
                <a:gd name="T11" fmla="*/ 137 h 222"/>
                <a:gd name="T12" fmla="*/ 97 w 216"/>
                <a:gd name="T13" fmla="*/ 158 h 222"/>
                <a:gd name="T14" fmla="*/ 115 w 216"/>
                <a:gd name="T15" fmla="*/ 178 h 222"/>
                <a:gd name="T16" fmla="*/ 130 w 216"/>
                <a:gd name="T17" fmla="*/ 201 h 222"/>
                <a:gd name="T18" fmla="*/ 137 w 216"/>
                <a:gd name="T19" fmla="*/ 221 h 222"/>
                <a:gd name="T20" fmla="*/ 142 w 216"/>
                <a:gd name="T21" fmla="*/ 200 h 222"/>
                <a:gd name="T22" fmla="*/ 146 w 216"/>
                <a:gd name="T23" fmla="*/ 167 h 222"/>
                <a:gd name="T24" fmla="*/ 144 w 216"/>
                <a:gd name="T25" fmla="*/ 134 h 222"/>
                <a:gd name="T26" fmla="*/ 137 w 216"/>
                <a:gd name="T27" fmla="*/ 116 h 222"/>
                <a:gd name="T28" fmla="*/ 146 w 216"/>
                <a:gd name="T29" fmla="*/ 116 h 222"/>
                <a:gd name="T30" fmla="*/ 158 w 216"/>
                <a:gd name="T31" fmla="*/ 116 h 222"/>
                <a:gd name="T32" fmla="*/ 170 w 216"/>
                <a:gd name="T33" fmla="*/ 116 h 222"/>
                <a:gd name="T34" fmla="*/ 180 w 216"/>
                <a:gd name="T35" fmla="*/ 118 h 222"/>
                <a:gd name="T36" fmla="*/ 190 w 216"/>
                <a:gd name="T37" fmla="*/ 120 h 222"/>
                <a:gd name="T38" fmla="*/ 203 w 216"/>
                <a:gd name="T39" fmla="*/ 123 h 222"/>
                <a:gd name="T40" fmla="*/ 210 w 216"/>
                <a:gd name="T41" fmla="*/ 129 h 222"/>
                <a:gd name="T42" fmla="*/ 215 w 216"/>
                <a:gd name="T43" fmla="*/ 138 h 222"/>
                <a:gd name="T44" fmla="*/ 210 w 216"/>
                <a:gd name="T45" fmla="*/ 123 h 222"/>
                <a:gd name="T46" fmla="*/ 199 w 216"/>
                <a:gd name="T47" fmla="*/ 105 h 222"/>
                <a:gd name="T48" fmla="*/ 183 w 216"/>
                <a:gd name="T49" fmla="*/ 79 h 222"/>
                <a:gd name="T50" fmla="*/ 164 w 216"/>
                <a:gd name="T51" fmla="*/ 54 h 222"/>
                <a:gd name="T52" fmla="*/ 142 w 216"/>
                <a:gd name="T53" fmla="*/ 33 h 222"/>
                <a:gd name="T54" fmla="*/ 118 w 216"/>
                <a:gd name="T55" fmla="*/ 14 h 222"/>
                <a:gd name="T56" fmla="*/ 94 w 216"/>
                <a:gd name="T57" fmla="*/ 3 h 222"/>
                <a:gd name="T58" fmla="*/ 69 w 216"/>
                <a:gd name="T59" fmla="*/ 0 h 22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16"/>
                <a:gd name="T91" fmla="*/ 0 h 222"/>
                <a:gd name="T92" fmla="*/ 216 w 216"/>
                <a:gd name="T93" fmla="*/ 222 h 22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16" h="222">
                  <a:moveTo>
                    <a:pt x="69" y="0"/>
                  </a:moveTo>
                  <a:lnTo>
                    <a:pt x="0" y="87"/>
                  </a:lnTo>
                  <a:lnTo>
                    <a:pt x="12" y="90"/>
                  </a:lnTo>
                  <a:lnTo>
                    <a:pt x="30" y="104"/>
                  </a:lnTo>
                  <a:lnTo>
                    <a:pt x="53" y="118"/>
                  </a:lnTo>
                  <a:lnTo>
                    <a:pt x="75" y="137"/>
                  </a:lnTo>
                  <a:lnTo>
                    <a:pt x="97" y="158"/>
                  </a:lnTo>
                  <a:lnTo>
                    <a:pt x="115" y="178"/>
                  </a:lnTo>
                  <a:lnTo>
                    <a:pt x="130" y="201"/>
                  </a:lnTo>
                  <a:lnTo>
                    <a:pt x="137" y="221"/>
                  </a:lnTo>
                  <a:lnTo>
                    <a:pt x="142" y="200"/>
                  </a:lnTo>
                  <a:lnTo>
                    <a:pt x="146" y="167"/>
                  </a:lnTo>
                  <a:lnTo>
                    <a:pt x="144" y="134"/>
                  </a:lnTo>
                  <a:lnTo>
                    <a:pt x="137" y="116"/>
                  </a:lnTo>
                  <a:lnTo>
                    <a:pt x="146" y="116"/>
                  </a:lnTo>
                  <a:lnTo>
                    <a:pt x="158" y="116"/>
                  </a:lnTo>
                  <a:lnTo>
                    <a:pt x="170" y="116"/>
                  </a:lnTo>
                  <a:lnTo>
                    <a:pt x="180" y="118"/>
                  </a:lnTo>
                  <a:lnTo>
                    <a:pt x="190" y="120"/>
                  </a:lnTo>
                  <a:lnTo>
                    <a:pt x="203" y="123"/>
                  </a:lnTo>
                  <a:lnTo>
                    <a:pt x="210" y="129"/>
                  </a:lnTo>
                  <a:lnTo>
                    <a:pt x="215" y="138"/>
                  </a:lnTo>
                  <a:lnTo>
                    <a:pt x="210" y="123"/>
                  </a:lnTo>
                  <a:lnTo>
                    <a:pt x="199" y="105"/>
                  </a:lnTo>
                  <a:lnTo>
                    <a:pt x="183" y="79"/>
                  </a:lnTo>
                  <a:lnTo>
                    <a:pt x="164" y="54"/>
                  </a:lnTo>
                  <a:lnTo>
                    <a:pt x="142" y="33"/>
                  </a:lnTo>
                  <a:lnTo>
                    <a:pt x="118" y="14"/>
                  </a:lnTo>
                  <a:lnTo>
                    <a:pt x="94" y="3"/>
                  </a:lnTo>
                  <a:lnTo>
                    <a:pt x="69" y="0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9" name="Freeform 18"/>
            <p:cNvSpPr>
              <a:spLocks/>
            </p:cNvSpPr>
            <p:nvPr/>
          </p:nvSpPr>
          <p:spPr bwMode="auto">
            <a:xfrm>
              <a:off x="3476" y="3956"/>
              <a:ext cx="216" cy="222"/>
            </a:xfrm>
            <a:custGeom>
              <a:avLst/>
              <a:gdLst>
                <a:gd name="T0" fmla="*/ 69 w 216"/>
                <a:gd name="T1" fmla="*/ 0 h 222"/>
                <a:gd name="T2" fmla="*/ 0 w 216"/>
                <a:gd name="T3" fmla="*/ 87 h 222"/>
                <a:gd name="T4" fmla="*/ 12 w 216"/>
                <a:gd name="T5" fmla="*/ 90 h 222"/>
                <a:gd name="T6" fmla="*/ 30 w 216"/>
                <a:gd name="T7" fmla="*/ 104 h 222"/>
                <a:gd name="T8" fmla="*/ 53 w 216"/>
                <a:gd name="T9" fmla="*/ 118 h 222"/>
                <a:gd name="T10" fmla="*/ 75 w 216"/>
                <a:gd name="T11" fmla="*/ 137 h 222"/>
                <a:gd name="T12" fmla="*/ 97 w 216"/>
                <a:gd name="T13" fmla="*/ 158 h 222"/>
                <a:gd name="T14" fmla="*/ 115 w 216"/>
                <a:gd name="T15" fmla="*/ 178 h 222"/>
                <a:gd name="T16" fmla="*/ 130 w 216"/>
                <a:gd name="T17" fmla="*/ 201 h 222"/>
                <a:gd name="T18" fmla="*/ 137 w 216"/>
                <a:gd name="T19" fmla="*/ 221 h 222"/>
                <a:gd name="T20" fmla="*/ 142 w 216"/>
                <a:gd name="T21" fmla="*/ 200 h 222"/>
                <a:gd name="T22" fmla="*/ 146 w 216"/>
                <a:gd name="T23" fmla="*/ 167 h 222"/>
                <a:gd name="T24" fmla="*/ 144 w 216"/>
                <a:gd name="T25" fmla="*/ 134 h 222"/>
                <a:gd name="T26" fmla="*/ 137 w 216"/>
                <a:gd name="T27" fmla="*/ 116 h 222"/>
                <a:gd name="T28" fmla="*/ 146 w 216"/>
                <a:gd name="T29" fmla="*/ 116 h 222"/>
                <a:gd name="T30" fmla="*/ 158 w 216"/>
                <a:gd name="T31" fmla="*/ 116 h 222"/>
                <a:gd name="T32" fmla="*/ 170 w 216"/>
                <a:gd name="T33" fmla="*/ 116 h 222"/>
                <a:gd name="T34" fmla="*/ 180 w 216"/>
                <a:gd name="T35" fmla="*/ 118 h 222"/>
                <a:gd name="T36" fmla="*/ 190 w 216"/>
                <a:gd name="T37" fmla="*/ 120 h 222"/>
                <a:gd name="T38" fmla="*/ 203 w 216"/>
                <a:gd name="T39" fmla="*/ 123 h 222"/>
                <a:gd name="T40" fmla="*/ 210 w 216"/>
                <a:gd name="T41" fmla="*/ 129 h 222"/>
                <a:gd name="T42" fmla="*/ 215 w 216"/>
                <a:gd name="T43" fmla="*/ 138 h 222"/>
                <a:gd name="T44" fmla="*/ 210 w 216"/>
                <a:gd name="T45" fmla="*/ 123 h 222"/>
                <a:gd name="T46" fmla="*/ 199 w 216"/>
                <a:gd name="T47" fmla="*/ 105 h 222"/>
                <a:gd name="T48" fmla="*/ 183 w 216"/>
                <a:gd name="T49" fmla="*/ 79 h 222"/>
                <a:gd name="T50" fmla="*/ 164 w 216"/>
                <a:gd name="T51" fmla="*/ 54 h 222"/>
                <a:gd name="T52" fmla="*/ 142 w 216"/>
                <a:gd name="T53" fmla="*/ 33 h 222"/>
                <a:gd name="T54" fmla="*/ 118 w 216"/>
                <a:gd name="T55" fmla="*/ 14 h 222"/>
                <a:gd name="T56" fmla="*/ 94 w 216"/>
                <a:gd name="T57" fmla="*/ 3 h 222"/>
                <a:gd name="T58" fmla="*/ 69 w 216"/>
                <a:gd name="T59" fmla="*/ 0 h 22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16"/>
                <a:gd name="T91" fmla="*/ 0 h 222"/>
                <a:gd name="T92" fmla="*/ 216 w 216"/>
                <a:gd name="T93" fmla="*/ 222 h 22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16" h="222">
                  <a:moveTo>
                    <a:pt x="69" y="0"/>
                  </a:moveTo>
                  <a:lnTo>
                    <a:pt x="0" y="87"/>
                  </a:lnTo>
                  <a:lnTo>
                    <a:pt x="12" y="90"/>
                  </a:lnTo>
                  <a:lnTo>
                    <a:pt x="30" y="104"/>
                  </a:lnTo>
                  <a:lnTo>
                    <a:pt x="53" y="118"/>
                  </a:lnTo>
                  <a:lnTo>
                    <a:pt x="75" y="137"/>
                  </a:lnTo>
                  <a:lnTo>
                    <a:pt x="97" y="158"/>
                  </a:lnTo>
                  <a:lnTo>
                    <a:pt x="115" y="178"/>
                  </a:lnTo>
                  <a:lnTo>
                    <a:pt x="130" y="201"/>
                  </a:lnTo>
                  <a:lnTo>
                    <a:pt x="137" y="221"/>
                  </a:lnTo>
                  <a:lnTo>
                    <a:pt x="142" y="200"/>
                  </a:lnTo>
                  <a:lnTo>
                    <a:pt x="146" y="167"/>
                  </a:lnTo>
                  <a:lnTo>
                    <a:pt x="144" y="134"/>
                  </a:lnTo>
                  <a:lnTo>
                    <a:pt x="137" y="116"/>
                  </a:lnTo>
                  <a:lnTo>
                    <a:pt x="146" y="116"/>
                  </a:lnTo>
                  <a:lnTo>
                    <a:pt x="158" y="116"/>
                  </a:lnTo>
                  <a:lnTo>
                    <a:pt x="170" y="116"/>
                  </a:lnTo>
                  <a:lnTo>
                    <a:pt x="180" y="118"/>
                  </a:lnTo>
                  <a:lnTo>
                    <a:pt x="190" y="120"/>
                  </a:lnTo>
                  <a:lnTo>
                    <a:pt x="203" y="123"/>
                  </a:lnTo>
                  <a:lnTo>
                    <a:pt x="210" y="129"/>
                  </a:lnTo>
                  <a:lnTo>
                    <a:pt x="215" y="138"/>
                  </a:lnTo>
                  <a:lnTo>
                    <a:pt x="210" y="123"/>
                  </a:lnTo>
                  <a:lnTo>
                    <a:pt x="199" y="105"/>
                  </a:lnTo>
                  <a:lnTo>
                    <a:pt x="183" y="79"/>
                  </a:lnTo>
                  <a:lnTo>
                    <a:pt x="164" y="54"/>
                  </a:lnTo>
                  <a:lnTo>
                    <a:pt x="142" y="33"/>
                  </a:lnTo>
                  <a:lnTo>
                    <a:pt x="118" y="14"/>
                  </a:lnTo>
                  <a:lnTo>
                    <a:pt x="94" y="3"/>
                  </a:lnTo>
                  <a:lnTo>
                    <a:pt x="69" y="0"/>
                  </a:lnTo>
                </a:path>
              </a:pathLst>
            </a:custGeom>
            <a:solidFill>
              <a:srgbClr val="3F3F3F"/>
            </a:solidFill>
            <a:ln w="12700" cap="rnd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0" name="Freeform 19"/>
            <p:cNvSpPr>
              <a:spLocks/>
            </p:cNvSpPr>
            <p:nvPr/>
          </p:nvSpPr>
          <p:spPr bwMode="auto">
            <a:xfrm>
              <a:off x="3476" y="3956"/>
              <a:ext cx="216" cy="222"/>
            </a:xfrm>
            <a:custGeom>
              <a:avLst/>
              <a:gdLst>
                <a:gd name="T0" fmla="*/ 69 w 216"/>
                <a:gd name="T1" fmla="*/ 0 h 222"/>
                <a:gd name="T2" fmla="*/ 0 w 216"/>
                <a:gd name="T3" fmla="*/ 87 h 222"/>
                <a:gd name="T4" fmla="*/ 12 w 216"/>
                <a:gd name="T5" fmla="*/ 90 h 222"/>
                <a:gd name="T6" fmla="*/ 30 w 216"/>
                <a:gd name="T7" fmla="*/ 104 h 222"/>
                <a:gd name="T8" fmla="*/ 53 w 216"/>
                <a:gd name="T9" fmla="*/ 118 h 222"/>
                <a:gd name="T10" fmla="*/ 75 w 216"/>
                <a:gd name="T11" fmla="*/ 137 h 222"/>
                <a:gd name="T12" fmla="*/ 97 w 216"/>
                <a:gd name="T13" fmla="*/ 158 h 222"/>
                <a:gd name="T14" fmla="*/ 115 w 216"/>
                <a:gd name="T15" fmla="*/ 178 h 222"/>
                <a:gd name="T16" fmla="*/ 130 w 216"/>
                <a:gd name="T17" fmla="*/ 201 h 222"/>
                <a:gd name="T18" fmla="*/ 137 w 216"/>
                <a:gd name="T19" fmla="*/ 221 h 222"/>
                <a:gd name="T20" fmla="*/ 142 w 216"/>
                <a:gd name="T21" fmla="*/ 200 h 222"/>
                <a:gd name="T22" fmla="*/ 146 w 216"/>
                <a:gd name="T23" fmla="*/ 167 h 222"/>
                <a:gd name="T24" fmla="*/ 144 w 216"/>
                <a:gd name="T25" fmla="*/ 134 h 222"/>
                <a:gd name="T26" fmla="*/ 137 w 216"/>
                <a:gd name="T27" fmla="*/ 116 h 222"/>
                <a:gd name="T28" fmla="*/ 146 w 216"/>
                <a:gd name="T29" fmla="*/ 116 h 222"/>
                <a:gd name="T30" fmla="*/ 158 w 216"/>
                <a:gd name="T31" fmla="*/ 116 h 222"/>
                <a:gd name="T32" fmla="*/ 170 w 216"/>
                <a:gd name="T33" fmla="*/ 116 h 222"/>
                <a:gd name="T34" fmla="*/ 180 w 216"/>
                <a:gd name="T35" fmla="*/ 118 h 222"/>
                <a:gd name="T36" fmla="*/ 190 w 216"/>
                <a:gd name="T37" fmla="*/ 120 h 222"/>
                <a:gd name="T38" fmla="*/ 203 w 216"/>
                <a:gd name="T39" fmla="*/ 123 h 222"/>
                <a:gd name="T40" fmla="*/ 210 w 216"/>
                <a:gd name="T41" fmla="*/ 129 h 222"/>
                <a:gd name="T42" fmla="*/ 215 w 216"/>
                <a:gd name="T43" fmla="*/ 138 h 222"/>
                <a:gd name="T44" fmla="*/ 210 w 216"/>
                <a:gd name="T45" fmla="*/ 123 h 222"/>
                <a:gd name="T46" fmla="*/ 199 w 216"/>
                <a:gd name="T47" fmla="*/ 105 h 222"/>
                <a:gd name="T48" fmla="*/ 183 w 216"/>
                <a:gd name="T49" fmla="*/ 79 h 222"/>
                <a:gd name="T50" fmla="*/ 164 w 216"/>
                <a:gd name="T51" fmla="*/ 54 h 222"/>
                <a:gd name="T52" fmla="*/ 142 w 216"/>
                <a:gd name="T53" fmla="*/ 33 h 222"/>
                <a:gd name="T54" fmla="*/ 118 w 216"/>
                <a:gd name="T55" fmla="*/ 14 h 222"/>
                <a:gd name="T56" fmla="*/ 94 w 216"/>
                <a:gd name="T57" fmla="*/ 3 h 222"/>
                <a:gd name="T58" fmla="*/ 69 w 216"/>
                <a:gd name="T59" fmla="*/ 0 h 22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16"/>
                <a:gd name="T91" fmla="*/ 0 h 222"/>
                <a:gd name="T92" fmla="*/ 216 w 216"/>
                <a:gd name="T93" fmla="*/ 222 h 22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16" h="222">
                  <a:moveTo>
                    <a:pt x="69" y="0"/>
                  </a:moveTo>
                  <a:lnTo>
                    <a:pt x="0" y="87"/>
                  </a:lnTo>
                  <a:lnTo>
                    <a:pt x="12" y="90"/>
                  </a:lnTo>
                  <a:lnTo>
                    <a:pt x="30" y="104"/>
                  </a:lnTo>
                  <a:lnTo>
                    <a:pt x="53" y="118"/>
                  </a:lnTo>
                  <a:lnTo>
                    <a:pt x="75" y="137"/>
                  </a:lnTo>
                  <a:lnTo>
                    <a:pt x="97" y="158"/>
                  </a:lnTo>
                  <a:lnTo>
                    <a:pt x="115" y="178"/>
                  </a:lnTo>
                  <a:lnTo>
                    <a:pt x="130" y="201"/>
                  </a:lnTo>
                  <a:lnTo>
                    <a:pt x="137" y="221"/>
                  </a:lnTo>
                  <a:lnTo>
                    <a:pt x="142" y="200"/>
                  </a:lnTo>
                  <a:lnTo>
                    <a:pt x="146" y="167"/>
                  </a:lnTo>
                  <a:lnTo>
                    <a:pt x="144" y="134"/>
                  </a:lnTo>
                  <a:lnTo>
                    <a:pt x="137" y="116"/>
                  </a:lnTo>
                  <a:lnTo>
                    <a:pt x="146" y="116"/>
                  </a:lnTo>
                  <a:lnTo>
                    <a:pt x="158" y="116"/>
                  </a:lnTo>
                  <a:lnTo>
                    <a:pt x="170" y="116"/>
                  </a:lnTo>
                  <a:lnTo>
                    <a:pt x="180" y="118"/>
                  </a:lnTo>
                  <a:lnTo>
                    <a:pt x="190" y="120"/>
                  </a:lnTo>
                  <a:lnTo>
                    <a:pt x="203" y="123"/>
                  </a:lnTo>
                  <a:lnTo>
                    <a:pt x="210" y="129"/>
                  </a:lnTo>
                  <a:lnTo>
                    <a:pt x="215" y="138"/>
                  </a:lnTo>
                  <a:lnTo>
                    <a:pt x="210" y="123"/>
                  </a:lnTo>
                  <a:lnTo>
                    <a:pt x="199" y="105"/>
                  </a:lnTo>
                  <a:lnTo>
                    <a:pt x="183" y="79"/>
                  </a:lnTo>
                  <a:lnTo>
                    <a:pt x="164" y="54"/>
                  </a:lnTo>
                  <a:lnTo>
                    <a:pt x="142" y="33"/>
                  </a:lnTo>
                  <a:lnTo>
                    <a:pt x="118" y="14"/>
                  </a:lnTo>
                  <a:lnTo>
                    <a:pt x="94" y="3"/>
                  </a:lnTo>
                  <a:lnTo>
                    <a:pt x="69" y="0"/>
                  </a:lnTo>
                </a:path>
              </a:pathLst>
            </a:custGeom>
            <a:solidFill>
              <a:srgbClr val="FFFF00"/>
            </a:solidFill>
            <a:ln w="12700" cap="rnd">
              <a:solidFill>
                <a:srgbClr val="0000F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1" name="Freeform 20"/>
            <p:cNvSpPr>
              <a:spLocks/>
            </p:cNvSpPr>
            <p:nvPr/>
          </p:nvSpPr>
          <p:spPr bwMode="auto">
            <a:xfrm>
              <a:off x="2792" y="3863"/>
              <a:ext cx="224" cy="276"/>
            </a:xfrm>
            <a:custGeom>
              <a:avLst/>
              <a:gdLst>
                <a:gd name="T0" fmla="*/ 223 w 224"/>
                <a:gd name="T1" fmla="*/ 275 h 276"/>
                <a:gd name="T2" fmla="*/ 188 w 224"/>
                <a:gd name="T3" fmla="*/ 256 h 276"/>
                <a:gd name="T4" fmla="*/ 162 w 224"/>
                <a:gd name="T5" fmla="*/ 235 h 276"/>
                <a:gd name="T6" fmla="*/ 145 w 224"/>
                <a:gd name="T7" fmla="*/ 213 h 276"/>
                <a:gd name="T8" fmla="*/ 131 w 224"/>
                <a:gd name="T9" fmla="*/ 189 h 276"/>
                <a:gd name="T10" fmla="*/ 122 w 224"/>
                <a:gd name="T11" fmla="*/ 166 h 276"/>
                <a:gd name="T12" fmla="*/ 115 w 224"/>
                <a:gd name="T13" fmla="*/ 144 h 276"/>
                <a:gd name="T14" fmla="*/ 108 w 224"/>
                <a:gd name="T15" fmla="*/ 121 h 276"/>
                <a:gd name="T16" fmla="*/ 100 w 224"/>
                <a:gd name="T17" fmla="*/ 99 h 276"/>
                <a:gd name="T18" fmla="*/ 92 w 224"/>
                <a:gd name="T19" fmla="*/ 70 h 276"/>
                <a:gd name="T20" fmla="*/ 95 w 224"/>
                <a:gd name="T21" fmla="*/ 53 h 276"/>
                <a:gd name="T22" fmla="*/ 105 w 224"/>
                <a:gd name="T23" fmla="*/ 48 h 276"/>
                <a:gd name="T24" fmla="*/ 119 w 224"/>
                <a:gd name="T25" fmla="*/ 53 h 276"/>
                <a:gd name="T26" fmla="*/ 27 w 224"/>
                <a:gd name="T27" fmla="*/ 7 h 276"/>
                <a:gd name="T28" fmla="*/ 12 w 224"/>
                <a:gd name="T29" fmla="*/ 0 h 276"/>
                <a:gd name="T30" fmla="*/ 3 w 224"/>
                <a:gd name="T31" fmla="*/ 7 h 276"/>
                <a:gd name="T32" fmla="*/ 0 w 224"/>
                <a:gd name="T33" fmla="*/ 25 h 276"/>
                <a:gd name="T34" fmla="*/ 8 w 224"/>
                <a:gd name="T35" fmla="*/ 53 h 276"/>
                <a:gd name="T36" fmla="*/ 15 w 224"/>
                <a:gd name="T37" fmla="*/ 76 h 276"/>
                <a:gd name="T38" fmla="*/ 22 w 224"/>
                <a:gd name="T39" fmla="*/ 96 h 276"/>
                <a:gd name="T40" fmla="*/ 30 w 224"/>
                <a:gd name="T41" fmla="*/ 121 h 276"/>
                <a:gd name="T42" fmla="*/ 39 w 224"/>
                <a:gd name="T43" fmla="*/ 144 h 276"/>
                <a:gd name="T44" fmla="*/ 51 w 224"/>
                <a:gd name="T45" fmla="*/ 168 h 276"/>
                <a:gd name="T46" fmla="*/ 70 w 224"/>
                <a:gd name="T47" fmla="*/ 189 h 276"/>
                <a:gd name="T48" fmla="*/ 95 w 224"/>
                <a:gd name="T49" fmla="*/ 213 h 276"/>
                <a:gd name="T50" fmla="*/ 128 w 224"/>
                <a:gd name="T51" fmla="*/ 231 h 276"/>
                <a:gd name="T52" fmla="*/ 223 w 224"/>
                <a:gd name="T53" fmla="*/ 275 h 27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24"/>
                <a:gd name="T82" fmla="*/ 0 h 276"/>
                <a:gd name="T83" fmla="*/ 224 w 224"/>
                <a:gd name="T84" fmla="*/ 276 h 27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24" h="276">
                  <a:moveTo>
                    <a:pt x="223" y="275"/>
                  </a:moveTo>
                  <a:lnTo>
                    <a:pt x="188" y="256"/>
                  </a:lnTo>
                  <a:lnTo>
                    <a:pt x="162" y="235"/>
                  </a:lnTo>
                  <a:lnTo>
                    <a:pt x="145" y="213"/>
                  </a:lnTo>
                  <a:lnTo>
                    <a:pt x="131" y="189"/>
                  </a:lnTo>
                  <a:lnTo>
                    <a:pt x="122" y="166"/>
                  </a:lnTo>
                  <a:lnTo>
                    <a:pt x="115" y="144"/>
                  </a:lnTo>
                  <a:lnTo>
                    <a:pt x="108" y="121"/>
                  </a:lnTo>
                  <a:lnTo>
                    <a:pt x="100" y="99"/>
                  </a:lnTo>
                  <a:lnTo>
                    <a:pt x="92" y="70"/>
                  </a:lnTo>
                  <a:lnTo>
                    <a:pt x="95" y="53"/>
                  </a:lnTo>
                  <a:lnTo>
                    <a:pt x="105" y="48"/>
                  </a:lnTo>
                  <a:lnTo>
                    <a:pt x="119" y="53"/>
                  </a:lnTo>
                  <a:lnTo>
                    <a:pt x="27" y="7"/>
                  </a:lnTo>
                  <a:lnTo>
                    <a:pt x="12" y="0"/>
                  </a:lnTo>
                  <a:lnTo>
                    <a:pt x="3" y="7"/>
                  </a:lnTo>
                  <a:lnTo>
                    <a:pt x="0" y="25"/>
                  </a:lnTo>
                  <a:lnTo>
                    <a:pt x="8" y="53"/>
                  </a:lnTo>
                  <a:lnTo>
                    <a:pt x="15" y="76"/>
                  </a:lnTo>
                  <a:lnTo>
                    <a:pt x="22" y="96"/>
                  </a:lnTo>
                  <a:lnTo>
                    <a:pt x="30" y="121"/>
                  </a:lnTo>
                  <a:lnTo>
                    <a:pt x="39" y="144"/>
                  </a:lnTo>
                  <a:lnTo>
                    <a:pt x="51" y="168"/>
                  </a:lnTo>
                  <a:lnTo>
                    <a:pt x="70" y="189"/>
                  </a:lnTo>
                  <a:lnTo>
                    <a:pt x="95" y="213"/>
                  </a:lnTo>
                  <a:lnTo>
                    <a:pt x="128" y="231"/>
                  </a:lnTo>
                  <a:lnTo>
                    <a:pt x="223" y="275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" name="Freeform 21"/>
            <p:cNvSpPr>
              <a:spLocks/>
            </p:cNvSpPr>
            <p:nvPr/>
          </p:nvSpPr>
          <p:spPr bwMode="auto">
            <a:xfrm>
              <a:off x="2792" y="3863"/>
              <a:ext cx="224" cy="276"/>
            </a:xfrm>
            <a:custGeom>
              <a:avLst/>
              <a:gdLst>
                <a:gd name="T0" fmla="*/ 223 w 224"/>
                <a:gd name="T1" fmla="*/ 275 h 276"/>
                <a:gd name="T2" fmla="*/ 223 w 224"/>
                <a:gd name="T3" fmla="*/ 275 h 276"/>
                <a:gd name="T4" fmla="*/ 188 w 224"/>
                <a:gd name="T5" fmla="*/ 256 h 276"/>
                <a:gd name="T6" fmla="*/ 162 w 224"/>
                <a:gd name="T7" fmla="*/ 235 h 276"/>
                <a:gd name="T8" fmla="*/ 145 w 224"/>
                <a:gd name="T9" fmla="*/ 213 h 276"/>
                <a:gd name="T10" fmla="*/ 131 w 224"/>
                <a:gd name="T11" fmla="*/ 189 h 276"/>
                <a:gd name="T12" fmla="*/ 122 w 224"/>
                <a:gd name="T13" fmla="*/ 166 h 276"/>
                <a:gd name="T14" fmla="*/ 115 w 224"/>
                <a:gd name="T15" fmla="*/ 144 h 276"/>
                <a:gd name="T16" fmla="*/ 108 w 224"/>
                <a:gd name="T17" fmla="*/ 121 h 276"/>
                <a:gd name="T18" fmla="*/ 100 w 224"/>
                <a:gd name="T19" fmla="*/ 99 h 276"/>
                <a:gd name="T20" fmla="*/ 92 w 224"/>
                <a:gd name="T21" fmla="*/ 70 h 276"/>
                <a:gd name="T22" fmla="*/ 95 w 224"/>
                <a:gd name="T23" fmla="*/ 53 h 276"/>
                <a:gd name="T24" fmla="*/ 105 w 224"/>
                <a:gd name="T25" fmla="*/ 48 h 276"/>
                <a:gd name="T26" fmla="*/ 119 w 224"/>
                <a:gd name="T27" fmla="*/ 53 h 276"/>
                <a:gd name="T28" fmla="*/ 27 w 224"/>
                <a:gd name="T29" fmla="*/ 7 h 276"/>
                <a:gd name="T30" fmla="*/ 12 w 224"/>
                <a:gd name="T31" fmla="*/ 0 h 276"/>
                <a:gd name="T32" fmla="*/ 3 w 224"/>
                <a:gd name="T33" fmla="*/ 7 h 276"/>
                <a:gd name="T34" fmla="*/ 0 w 224"/>
                <a:gd name="T35" fmla="*/ 25 h 276"/>
                <a:gd name="T36" fmla="*/ 8 w 224"/>
                <a:gd name="T37" fmla="*/ 53 h 276"/>
                <a:gd name="T38" fmla="*/ 15 w 224"/>
                <a:gd name="T39" fmla="*/ 76 h 276"/>
                <a:gd name="T40" fmla="*/ 22 w 224"/>
                <a:gd name="T41" fmla="*/ 96 h 276"/>
                <a:gd name="T42" fmla="*/ 30 w 224"/>
                <a:gd name="T43" fmla="*/ 121 h 276"/>
                <a:gd name="T44" fmla="*/ 39 w 224"/>
                <a:gd name="T45" fmla="*/ 144 h 276"/>
                <a:gd name="T46" fmla="*/ 51 w 224"/>
                <a:gd name="T47" fmla="*/ 168 h 276"/>
                <a:gd name="T48" fmla="*/ 70 w 224"/>
                <a:gd name="T49" fmla="*/ 189 h 276"/>
                <a:gd name="T50" fmla="*/ 95 w 224"/>
                <a:gd name="T51" fmla="*/ 213 h 276"/>
                <a:gd name="T52" fmla="*/ 128 w 224"/>
                <a:gd name="T53" fmla="*/ 231 h 276"/>
                <a:gd name="T54" fmla="*/ 223 w 224"/>
                <a:gd name="T55" fmla="*/ 275 h 27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24"/>
                <a:gd name="T85" fmla="*/ 0 h 276"/>
                <a:gd name="T86" fmla="*/ 224 w 224"/>
                <a:gd name="T87" fmla="*/ 276 h 27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24" h="276">
                  <a:moveTo>
                    <a:pt x="223" y="275"/>
                  </a:moveTo>
                  <a:lnTo>
                    <a:pt x="223" y="275"/>
                  </a:lnTo>
                  <a:lnTo>
                    <a:pt x="188" y="256"/>
                  </a:lnTo>
                  <a:lnTo>
                    <a:pt x="162" y="235"/>
                  </a:lnTo>
                  <a:lnTo>
                    <a:pt x="145" y="213"/>
                  </a:lnTo>
                  <a:lnTo>
                    <a:pt x="131" y="189"/>
                  </a:lnTo>
                  <a:lnTo>
                    <a:pt x="122" y="166"/>
                  </a:lnTo>
                  <a:lnTo>
                    <a:pt x="115" y="144"/>
                  </a:lnTo>
                  <a:lnTo>
                    <a:pt x="108" y="121"/>
                  </a:lnTo>
                  <a:lnTo>
                    <a:pt x="100" y="99"/>
                  </a:lnTo>
                  <a:lnTo>
                    <a:pt x="92" y="70"/>
                  </a:lnTo>
                  <a:lnTo>
                    <a:pt x="95" y="53"/>
                  </a:lnTo>
                  <a:lnTo>
                    <a:pt x="105" y="48"/>
                  </a:lnTo>
                  <a:lnTo>
                    <a:pt x="119" y="53"/>
                  </a:lnTo>
                  <a:lnTo>
                    <a:pt x="27" y="7"/>
                  </a:lnTo>
                  <a:lnTo>
                    <a:pt x="12" y="0"/>
                  </a:lnTo>
                  <a:lnTo>
                    <a:pt x="3" y="7"/>
                  </a:lnTo>
                  <a:lnTo>
                    <a:pt x="0" y="25"/>
                  </a:lnTo>
                  <a:lnTo>
                    <a:pt x="8" y="53"/>
                  </a:lnTo>
                  <a:lnTo>
                    <a:pt x="15" y="76"/>
                  </a:lnTo>
                  <a:lnTo>
                    <a:pt x="22" y="96"/>
                  </a:lnTo>
                  <a:lnTo>
                    <a:pt x="30" y="121"/>
                  </a:lnTo>
                  <a:lnTo>
                    <a:pt x="39" y="144"/>
                  </a:lnTo>
                  <a:lnTo>
                    <a:pt x="51" y="168"/>
                  </a:lnTo>
                  <a:lnTo>
                    <a:pt x="70" y="189"/>
                  </a:lnTo>
                  <a:lnTo>
                    <a:pt x="95" y="213"/>
                  </a:lnTo>
                  <a:lnTo>
                    <a:pt x="128" y="231"/>
                  </a:lnTo>
                  <a:lnTo>
                    <a:pt x="223" y="275"/>
                  </a:lnTo>
                </a:path>
              </a:pathLst>
            </a:custGeom>
            <a:solidFill>
              <a:srgbClr val="0000FF"/>
            </a:solidFill>
            <a:ln w="12700" cap="rnd">
              <a:solidFill>
                <a:srgbClr val="0000F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3" name="Freeform 22"/>
            <p:cNvSpPr>
              <a:spLocks/>
            </p:cNvSpPr>
            <p:nvPr/>
          </p:nvSpPr>
          <p:spPr bwMode="auto">
            <a:xfrm>
              <a:off x="2841" y="3338"/>
              <a:ext cx="984" cy="611"/>
            </a:xfrm>
            <a:custGeom>
              <a:avLst/>
              <a:gdLst>
                <a:gd name="T0" fmla="*/ 31 w 984"/>
                <a:gd name="T1" fmla="*/ 69 h 611"/>
                <a:gd name="T2" fmla="*/ 12 w 984"/>
                <a:gd name="T3" fmla="*/ 97 h 611"/>
                <a:gd name="T4" fmla="*/ 9 w 984"/>
                <a:gd name="T5" fmla="*/ 137 h 611"/>
                <a:gd name="T6" fmla="*/ 45 w 984"/>
                <a:gd name="T7" fmla="*/ 283 h 611"/>
                <a:gd name="T8" fmla="*/ 90 w 984"/>
                <a:gd name="T9" fmla="*/ 461 h 611"/>
                <a:gd name="T10" fmla="*/ 126 w 984"/>
                <a:gd name="T11" fmla="*/ 593 h 611"/>
                <a:gd name="T12" fmla="*/ 140 w 984"/>
                <a:gd name="T13" fmla="*/ 610 h 611"/>
                <a:gd name="T14" fmla="*/ 166 w 984"/>
                <a:gd name="T15" fmla="*/ 607 h 611"/>
                <a:gd name="T16" fmla="*/ 206 w 984"/>
                <a:gd name="T17" fmla="*/ 601 h 611"/>
                <a:gd name="T18" fmla="*/ 250 w 984"/>
                <a:gd name="T19" fmla="*/ 593 h 611"/>
                <a:gd name="T20" fmla="*/ 296 w 984"/>
                <a:gd name="T21" fmla="*/ 583 h 611"/>
                <a:gd name="T22" fmla="*/ 341 w 984"/>
                <a:gd name="T23" fmla="*/ 570 h 611"/>
                <a:gd name="T24" fmla="*/ 380 w 984"/>
                <a:gd name="T25" fmla="*/ 558 h 611"/>
                <a:gd name="T26" fmla="*/ 410 w 984"/>
                <a:gd name="T27" fmla="*/ 543 h 611"/>
                <a:gd name="T28" fmla="*/ 437 w 984"/>
                <a:gd name="T29" fmla="*/ 528 h 611"/>
                <a:gd name="T30" fmla="*/ 463 w 984"/>
                <a:gd name="T31" fmla="*/ 521 h 611"/>
                <a:gd name="T32" fmla="*/ 483 w 984"/>
                <a:gd name="T33" fmla="*/ 528 h 611"/>
                <a:gd name="T34" fmla="*/ 489 w 984"/>
                <a:gd name="T35" fmla="*/ 546 h 611"/>
                <a:gd name="T36" fmla="*/ 503 w 984"/>
                <a:gd name="T37" fmla="*/ 554 h 611"/>
                <a:gd name="T38" fmla="*/ 545 w 984"/>
                <a:gd name="T39" fmla="*/ 550 h 611"/>
                <a:gd name="T40" fmla="*/ 590 w 984"/>
                <a:gd name="T41" fmla="*/ 546 h 611"/>
                <a:gd name="T42" fmla="*/ 623 w 984"/>
                <a:gd name="T43" fmla="*/ 543 h 611"/>
                <a:gd name="T44" fmla="*/ 630 w 984"/>
                <a:gd name="T45" fmla="*/ 534 h 611"/>
                <a:gd name="T46" fmla="*/ 640 w 984"/>
                <a:gd name="T47" fmla="*/ 518 h 611"/>
                <a:gd name="T48" fmla="*/ 657 w 984"/>
                <a:gd name="T49" fmla="*/ 509 h 611"/>
                <a:gd name="T50" fmla="*/ 678 w 984"/>
                <a:gd name="T51" fmla="*/ 509 h 611"/>
                <a:gd name="T52" fmla="*/ 702 w 984"/>
                <a:gd name="T53" fmla="*/ 518 h 611"/>
                <a:gd name="T54" fmla="*/ 730 w 984"/>
                <a:gd name="T55" fmla="*/ 525 h 611"/>
                <a:gd name="T56" fmla="*/ 772 w 984"/>
                <a:gd name="T57" fmla="*/ 526 h 611"/>
                <a:gd name="T58" fmla="*/ 818 w 984"/>
                <a:gd name="T59" fmla="*/ 526 h 611"/>
                <a:gd name="T60" fmla="*/ 868 w 984"/>
                <a:gd name="T61" fmla="*/ 525 h 611"/>
                <a:gd name="T62" fmla="*/ 913 w 984"/>
                <a:gd name="T63" fmla="*/ 522 h 611"/>
                <a:gd name="T64" fmla="*/ 951 w 984"/>
                <a:gd name="T65" fmla="*/ 518 h 611"/>
                <a:gd name="T66" fmla="*/ 977 w 984"/>
                <a:gd name="T67" fmla="*/ 517 h 611"/>
                <a:gd name="T68" fmla="*/ 979 w 984"/>
                <a:gd name="T69" fmla="*/ 509 h 611"/>
                <a:gd name="T70" fmla="*/ 963 w 984"/>
                <a:gd name="T71" fmla="*/ 464 h 611"/>
                <a:gd name="T72" fmla="*/ 948 w 984"/>
                <a:gd name="T73" fmla="*/ 416 h 611"/>
                <a:gd name="T74" fmla="*/ 901 w 984"/>
                <a:gd name="T75" fmla="*/ 293 h 611"/>
                <a:gd name="T76" fmla="*/ 846 w 984"/>
                <a:gd name="T77" fmla="*/ 149 h 611"/>
                <a:gd name="T78" fmla="*/ 806 w 984"/>
                <a:gd name="T79" fmla="*/ 45 h 611"/>
                <a:gd name="T80" fmla="*/ 782 w 984"/>
                <a:gd name="T81" fmla="*/ 35 h 611"/>
                <a:gd name="T82" fmla="*/ 735 w 984"/>
                <a:gd name="T83" fmla="*/ 38 h 611"/>
                <a:gd name="T84" fmla="*/ 683 w 984"/>
                <a:gd name="T85" fmla="*/ 30 h 611"/>
                <a:gd name="T86" fmla="*/ 624 w 984"/>
                <a:gd name="T87" fmla="*/ 16 h 611"/>
                <a:gd name="T88" fmla="*/ 567 w 984"/>
                <a:gd name="T89" fmla="*/ 5 h 611"/>
                <a:gd name="T90" fmla="*/ 515 w 984"/>
                <a:gd name="T91" fmla="*/ 0 h 611"/>
                <a:gd name="T92" fmla="*/ 472 w 984"/>
                <a:gd name="T93" fmla="*/ 4 h 611"/>
                <a:gd name="T94" fmla="*/ 441 w 984"/>
                <a:gd name="T95" fmla="*/ 21 h 611"/>
                <a:gd name="T96" fmla="*/ 408 w 984"/>
                <a:gd name="T97" fmla="*/ 22 h 611"/>
                <a:gd name="T98" fmla="*/ 359 w 984"/>
                <a:gd name="T99" fmla="*/ 9 h 611"/>
                <a:gd name="T100" fmla="*/ 313 w 984"/>
                <a:gd name="T101" fmla="*/ 11 h 611"/>
                <a:gd name="T102" fmla="*/ 268 w 984"/>
                <a:gd name="T103" fmla="*/ 22 h 611"/>
                <a:gd name="T104" fmla="*/ 223 w 984"/>
                <a:gd name="T105" fmla="*/ 39 h 611"/>
                <a:gd name="T106" fmla="*/ 178 w 984"/>
                <a:gd name="T107" fmla="*/ 56 h 611"/>
                <a:gd name="T108" fmla="*/ 126 w 984"/>
                <a:gd name="T109" fmla="*/ 64 h 611"/>
                <a:gd name="T110" fmla="*/ 73 w 984"/>
                <a:gd name="T111" fmla="*/ 58 h 61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984"/>
                <a:gd name="T169" fmla="*/ 0 h 611"/>
                <a:gd name="T170" fmla="*/ 984 w 984"/>
                <a:gd name="T171" fmla="*/ 611 h 611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984" h="611">
                  <a:moveTo>
                    <a:pt x="43" y="46"/>
                  </a:moveTo>
                  <a:lnTo>
                    <a:pt x="31" y="69"/>
                  </a:lnTo>
                  <a:lnTo>
                    <a:pt x="22" y="85"/>
                  </a:lnTo>
                  <a:lnTo>
                    <a:pt x="12" y="97"/>
                  </a:lnTo>
                  <a:lnTo>
                    <a:pt x="0" y="106"/>
                  </a:lnTo>
                  <a:lnTo>
                    <a:pt x="9" y="137"/>
                  </a:lnTo>
                  <a:lnTo>
                    <a:pt x="25" y="200"/>
                  </a:lnTo>
                  <a:lnTo>
                    <a:pt x="45" y="283"/>
                  </a:lnTo>
                  <a:lnTo>
                    <a:pt x="69" y="374"/>
                  </a:lnTo>
                  <a:lnTo>
                    <a:pt x="90" y="461"/>
                  </a:lnTo>
                  <a:lnTo>
                    <a:pt x="111" y="539"/>
                  </a:lnTo>
                  <a:lnTo>
                    <a:pt x="126" y="593"/>
                  </a:lnTo>
                  <a:lnTo>
                    <a:pt x="130" y="610"/>
                  </a:lnTo>
                  <a:lnTo>
                    <a:pt x="140" y="610"/>
                  </a:lnTo>
                  <a:lnTo>
                    <a:pt x="152" y="609"/>
                  </a:lnTo>
                  <a:lnTo>
                    <a:pt x="166" y="607"/>
                  </a:lnTo>
                  <a:lnTo>
                    <a:pt x="185" y="605"/>
                  </a:lnTo>
                  <a:lnTo>
                    <a:pt x="206" y="601"/>
                  </a:lnTo>
                  <a:lnTo>
                    <a:pt x="226" y="598"/>
                  </a:lnTo>
                  <a:lnTo>
                    <a:pt x="250" y="593"/>
                  </a:lnTo>
                  <a:lnTo>
                    <a:pt x="273" y="589"/>
                  </a:lnTo>
                  <a:lnTo>
                    <a:pt x="296" y="583"/>
                  </a:lnTo>
                  <a:lnTo>
                    <a:pt x="318" y="576"/>
                  </a:lnTo>
                  <a:lnTo>
                    <a:pt x="341" y="570"/>
                  </a:lnTo>
                  <a:lnTo>
                    <a:pt x="361" y="565"/>
                  </a:lnTo>
                  <a:lnTo>
                    <a:pt x="380" y="558"/>
                  </a:lnTo>
                  <a:lnTo>
                    <a:pt x="396" y="551"/>
                  </a:lnTo>
                  <a:lnTo>
                    <a:pt x="410" y="543"/>
                  </a:lnTo>
                  <a:lnTo>
                    <a:pt x="420" y="539"/>
                  </a:lnTo>
                  <a:lnTo>
                    <a:pt x="437" y="528"/>
                  </a:lnTo>
                  <a:lnTo>
                    <a:pt x="453" y="522"/>
                  </a:lnTo>
                  <a:lnTo>
                    <a:pt x="463" y="521"/>
                  </a:lnTo>
                  <a:lnTo>
                    <a:pt x="473" y="522"/>
                  </a:lnTo>
                  <a:lnTo>
                    <a:pt x="483" y="528"/>
                  </a:lnTo>
                  <a:lnTo>
                    <a:pt x="486" y="536"/>
                  </a:lnTo>
                  <a:lnTo>
                    <a:pt x="489" y="546"/>
                  </a:lnTo>
                  <a:lnTo>
                    <a:pt x="491" y="557"/>
                  </a:lnTo>
                  <a:lnTo>
                    <a:pt x="503" y="554"/>
                  </a:lnTo>
                  <a:lnTo>
                    <a:pt x="522" y="551"/>
                  </a:lnTo>
                  <a:lnTo>
                    <a:pt x="545" y="550"/>
                  </a:lnTo>
                  <a:lnTo>
                    <a:pt x="567" y="546"/>
                  </a:lnTo>
                  <a:lnTo>
                    <a:pt x="590" y="546"/>
                  </a:lnTo>
                  <a:lnTo>
                    <a:pt x="610" y="546"/>
                  </a:lnTo>
                  <a:lnTo>
                    <a:pt x="623" y="543"/>
                  </a:lnTo>
                  <a:lnTo>
                    <a:pt x="626" y="543"/>
                  </a:lnTo>
                  <a:lnTo>
                    <a:pt x="630" y="534"/>
                  </a:lnTo>
                  <a:lnTo>
                    <a:pt x="634" y="526"/>
                  </a:lnTo>
                  <a:lnTo>
                    <a:pt x="640" y="518"/>
                  </a:lnTo>
                  <a:lnTo>
                    <a:pt x="647" y="511"/>
                  </a:lnTo>
                  <a:lnTo>
                    <a:pt x="657" y="509"/>
                  </a:lnTo>
                  <a:lnTo>
                    <a:pt x="666" y="509"/>
                  </a:lnTo>
                  <a:lnTo>
                    <a:pt x="678" y="509"/>
                  </a:lnTo>
                  <a:lnTo>
                    <a:pt x="691" y="515"/>
                  </a:lnTo>
                  <a:lnTo>
                    <a:pt x="702" y="518"/>
                  </a:lnTo>
                  <a:lnTo>
                    <a:pt x="714" y="522"/>
                  </a:lnTo>
                  <a:lnTo>
                    <a:pt x="730" y="525"/>
                  </a:lnTo>
                  <a:lnTo>
                    <a:pt x="750" y="525"/>
                  </a:lnTo>
                  <a:lnTo>
                    <a:pt x="772" y="526"/>
                  </a:lnTo>
                  <a:lnTo>
                    <a:pt x="794" y="526"/>
                  </a:lnTo>
                  <a:lnTo>
                    <a:pt x="818" y="526"/>
                  </a:lnTo>
                  <a:lnTo>
                    <a:pt x="842" y="526"/>
                  </a:lnTo>
                  <a:lnTo>
                    <a:pt x="868" y="525"/>
                  </a:lnTo>
                  <a:lnTo>
                    <a:pt x="891" y="522"/>
                  </a:lnTo>
                  <a:lnTo>
                    <a:pt x="913" y="522"/>
                  </a:lnTo>
                  <a:lnTo>
                    <a:pt x="933" y="521"/>
                  </a:lnTo>
                  <a:lnTo>
                    <a:pt x="951" y="518"/>
                  </a:lnTo>
                  <a:lnTo>
                    <a:pt x="966" y="517"/>
                  </a:lnTo>
                  <a:lnTo>
                    <a:pt x="977" y="517"/>
                  </a:lnTo>
                  <a:lnTo>
                    <a:pt x="983" y="515"/>
                  </a:lnTo>
                  <a:lnTo>
                    <a:pt x="979" y="509"/>
                  </a:lnTo>
                  <a:lnTo>
                    <a:pt x="972" y="489"/>
                  </a:lnTo>
                  <a:lnTo>
                    <a:pt x="963" y="464"/>
                  </a:lnTo>
                  <a:lnTo>
                    <a:pt x="960" y="448"/>
                  </a:lnTo>
                  <a:lnTo>
                    <a:pt x="948" y="416"/>
                  </a:lnTo>
                  <a:lnTo>
                    <a:pt x="927" y="361"/>
                  </a:lnTo>
                  <a:lnTo>
                    <a:pt x="901" y="293"/>
                  </a:lnTo>
                  <a:lnTo>
                    <a:pt x="874" y="220"/>
                  </a:lnTo>
                  <a:lnTo>
                    <a:pt x="846" y="149"/>
                  </a:lnTo>
                  <a:lnTo>
                    <a:pt x="822" y="88"/>
                  </a:lnTo>
                  <a:lnTo>
                    <a:pt x="806" y="45"/>
                  </a:lnTo>
                  <a:lnTo>
                    <a:pt x="800" y="30"/>
                  </a:lnTo>
                  <a:lnTo>
                    <a:pt x="782" y="35"/>
                  </a:lnTo>
                  <a:lnTo>
                    <a:pt x="759" y="38"/>
                  </a:lnTo>
                  <a:lnTo>
                    <a:pt x="735" y="38"/>
                  </a:lnTo>
                  <a:lnTo>
                    <a:pt x="709" y="34"/>
                  </a:lnTo>
                  <a:lnTo>
                    <a:pt x="683" y="30"/>
                  </a:lnTo>
                  <a:lnTo>
                    <a:pt x="652" y="24"/>
                  </a:lnTo>
                  <a:lnTo>
                    <a:pt x="624" y="16"/>
                  </a:lnTo>
                  <a:lnTo>
                    <a:pt x="597" y="11"/>
                  </a:lnTo>
                  <a:lnTo>
                    <a:pt x="567" y="5"/>
                  </a:lnTo>
                  <a:lnTo>
                    <a:pt x="540" y="2"/>
                  </a:lnTo>
                  <a:lnTo>
                    <a:pt x="515" y="0"/>
                  </a:lnTo>
                  <a:lnTo>
                    <a:pt x="491" y="0"/>
                  </a:lnTo>
                  <a:lnTo>
                    <a:pt x="472" y="4"/>
                  </a:lnTo>
                  <a:lnTo>
                    <a:pt x="455" y="9"/>
                  </a:lnTo>
                  <a:lnTo>
                    <a:pt x="441" y="21"/>
                  </a:lnTo>
                  <a:lnTo>
                    <a:pt x="434" y="35"/>
                  </a:lnTo>
                  <a:lnTo>
                    <a:pt x="408" y="22"/>
                  </a:lnTo>
                  <a:lnTo>
                    <a:pt x="383" y="13"/>
                  </a:lnTo>
                  <a:lnTo>
                    <a:pt x="359" y="9"/>
                  </a:lnTo>
                  <a:lnTo>
                    <a:pt x="335" y="8"/>
                  </a:lnTo>
                  <a:lnTo>
                    <a:pt x="313" y="11"/>
                  </a:lnTo>
                  <a:lnTo>
                    <a:pt x="289" y="16"/>
                  </a:lnTo>
                  <a:lnTo>
                    <a:pt x="268" y="22"/>
                  </a:lnTo>
                  <a:lnTo>
                    <a:pt x="247" y="30"/>
                  </a:lnTo>
                  <a:lnTo>
                    <a:pt x="223" y="39"/>
                  </a:lnTo>
                  <a:lnTo>
                    <a:pt x="201" y="46"/>
                  </a:lnTo>
                  <a:lnTo>
                    <a:pt x="178" y="56"/>
                  </a:lnTo>
                  <a:lnTo>
                    <a:pt x="152" y="60"/>
                  </a:lnTo>
                  <a:lnTo>
                    <a:pt x="126" y="64"/>
                  </a:lnTo>
                  <a:lnTo>
                    <a:pt x="101" y="61"/>
                  </a:lnTo>
                  <a:lnTo>
                    <a:pt x="73" y="58"/>
                  </a:lnTo>
                  <a:lnTo>
                    <a:pt x="43" y="46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4" name="Freeform 23"/>
            <p:cNvSpPr>
              <a:spLocks/>
            </p:cNvSpPr>
            <p:nvPr/>
          </p:nvSpPr>
          <p:spPr bwMode="auto">
            <a:xfrm>
              <a:off x="2883" y="3384"/>
              <a:ext cx="918" cy="486"/>
            </a:xfrm>
            <a:custGeom>
              <a:avLst/>
              <a:gdLst>
                <a:gd name="T0" fmla="*/ 917 w 918"/>
                <a:gd name="T1" fmla="*/ 402 h 486"/>
                <a:gd name="T2" fmla="*/ 917 w 918"/>
                <a:gd name="T3" fmla="*/ 402 h 486"/>
                <a:gd name="T4" fmla="*/ 896 w 918"/>
                <a:gd name="T5" fmla="*/ 413 h 486"/>
                <a:gd name="T6" fmla="*/ 872 w 918"/>
                <a:gd name="T7" fmla="*/ 421 h 486"/>
                <a:gd name="T8" fmla="*/ 846 w 918"/>
                <a:gd name="T9" fmla="*/ 421 h 486"/>
                <a:gd name="T10" fmla="*/ 816 w 918"/>
                <a:gd name="T11" fmla="*/ 421 h 486"/>
                <a:gd name="T12" fmla="*/ 786 w 918"/>
                <a:gd name="T13" fmla="*/ 417 h 486"/>
                <a:gd name="T14" fmla="*/ 756 w 918"/>
                <a:gd name="T15" fmla="*/ 410 h 486"/>
                <a:gd name="T16" fmla="*/ 723 w 918"/>
                <a:gd name="T17" fmla="*/ 403 h 486"/>
                <a:gd name="T18" fmla="*/ 693 w 918"/>
                <a:gd name="T19" fmla="*/ 398 h 486"/>
                <a:gd name="T20" fmla="*/ 662 w 918"/>
                <a:gd name="T21" fmla="*/ 392 h 486"/>
                <a:gd name="T22" fmla="*/ 632 w 918"/>
                <a:gd name="T23" fmla="*/ 388 h 486"/>
                <a:gd name="T24" fmla="*/ 605 w 918"/>
                <a:gd name="T25" fmla="*/ 388 h 486"/>
                <a:gd name="T26" fmla="*/ 580 w 918"/>
                <a:gd name="T27" fmla="*/ 390 h 486"/>
                <a:gd name="T28" fmla="*/ 559 w 918"/>
                <a:gd name="T29" fmla="*/ 398 h 486"/>
                <a:gd name="T30" fmla="*/ 540 w 918"/>
                <a:gd name="T31" fmla="*/ 410 h 486"/>
                <a:gd name="T32" fmla="*/ 528 w 918"/>
                <a:gd name="T33" fmla="*/ 432 h 486"/>
                <a:gd name="T34" fmla="*/ 519 w 918"/>
                <a:gd name="T35" fmla="*/ 457 h 486"/>
                <a:gd name="T36" fmla="*/ 506 w 918"/>
                <a:gd name="T37" fmla="*/ 434 h 486"/>
                <a:gd name="T38" fmla="*/ 491 w 918"/>
                <a:gd name="T39" fmla="*/ 417 h 486"/>
                <a:gd name="T40" fmla="*/ 473 w 918"/>
                <a:gd name="T41" fmla="*/ 408 h 486"/>
                <a:gd name="T42" fmla="*/ 453 w 918"/>
                <a:gd name="T43" fmla="*/ 402 h 486"/>
                <a:gd name="T44" fmla="*/ 429 w 918"/>
                <a:gd name="T45" fmla="*/ 402 h 486"/>
                <a:gd name="T46" fmla="*/ 405 w 918"/>
                <a:gd name="T47" fmla="*/ 408 h 486"/>
                <a:gd name="T48" fmla="*/ 381 w 918"/>
                <a:gd name="T49" fmla="*/ 414 h 486"/>
                <a:gd name="T50" fmla="*/ 354 w 918"/>
                <a:gd name="T51" fmla="*/ 426 h 486"/>
                <a:gd name="T52" fmla="*/ 325 w 918"/>
                <a:gd name="T53" fmla="*/ 438 h 486"/>
                <a:gd name="T54" fmla="*/ 298 w 918"/>
                <a:gd name="T55" fmla="*/ 449 h 486"/>
                <a:gd name="T56" fmla="*/ 270 w 918"/>
                <a:gd name="T57" fmla="*/ 460 h 486"/>
                <a:gd name="T58" fmla="*/ 242 w 918"/>
                <a:gd name="T59" fmla="*/ 469 h 486"/>
                <a:gd name="T60" fmla="*/ 215 w 918"/>
                <a:gd name="T61" fmla="*/ 476 h 486"/>
                <a:gd name="T62" fmla="*/ 189 w 918"/>
                <a:gd name="T63" fmla="*/ 482 h 486"/>
                <a:gd name="T64" fmla="*/ 163 w 918"/>
                <a:gd name="T65" fmla="*/ 485 h 486"/>
                <a:gd name="T66" fmla="*/ 138 w 918"/>
                <a:gd name="T67" fmla="*/ 480 h 486"/>
                <a:gd name="T68" fmla="*/ 126 w 918"/>
                <a:gd name="T69" fmla="*/ 439 h 486"/>
                <a:gd name="T70" fmla="*/ 107 w 918"/>
                <a:gd name="T71" fmla="*/ 376 h 486"/>
                <a:gd name="T72" fmla="*/ 84 w 918"/>
                <a:gd name="T73" fmla="*/ 298 h 486"/>
                <a:gd name="T74" fmla="*/ 60 w 918"/>
                <a:gd name="T75" fmla="*/ 214 h 486"/>
                <a:gd name="T76" fmla="*/ 38 w 918"/>
                <a:gd name="T77" fmla="*/ 134 h 486"/>
                <a:gd name="T78" fmla="*/ 19 w 918"/>
                <a:gd name="T79" fmla="*/ 67 h 486"/>
                <a:gd name="T80" fmla="*/ 4 w 918"/>
                <a:gd name="T81" fmla="*/ 20 h 486"/>
                <a:gd name="T82" fmla="*/ 0 w 918"/>
                <a:gd name="T83" fmla="*/ 0 h 48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918"/>
                <a:gd name="T127" fmla="*/ 0 h 486"/>
                <a:gd name="T128" fmla="*/ 918 w 918"/>
                <a:gd name="T129" fmla="*/ 486 h 48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918" h="486">
                  <a:moveTo>
                    <a:pt x="917" y="402"/>
                  </a:moveTo>
                  <a:lnTo>
                    <a:pt x="917" y="402"/>
                  </a:lnTo>
                  <a:lnTo>
                    <a:pt x="896" y="413"/>
                  </a:lnTo>
                  <a:lnTo>
                    <a:pt x="872" y="421"/>
                  </a:lnTo>
                  <a:lnTo>
                    <a:pt x="846" y="421"/>
                  </a:lnTo>
                  <a:lnTo>
                    <a:pt x="816" y="421"/>
                  </a:lnTo>
                  <a:lnTo>
                    <a:pt x="786" y="417"/>
                  </a:lnTo>
                  <a:lnTo>
                    <a:pt x="756" y="410"/>
                  </a:lnTo>
                  <a:lnTo>
                    <a:pt x="723" y="403"/>
                  </a:lnTo>
                  <a:lnTo>
                    <a:pt x="693" y="398"/>
                  </a:lnTo>
                  <a:lnTo>
                    <a:pt x="662" y="392"/>
                  </a:lnTo>
                  <a:lnTo>
                    <a:pt x="632" y="388"/>
                  </a:lnTo>
                  <a:lnTo>
                    <a:pt x="605" y="388"/>
                  </a:lnTo>
                  <a:lnTo>
                    <a:pt x="580" y="390"/>
                  </a:lnTo>
                  <a:lnTo>
                    <a:pt x="559" y="398"/>
                  </a:lnTo>
                  <a:lnTo>
                    <a:pt x="540" y="410"/>
                  </a:lnTo>
                  <a:lnTo>
                    <a:pt x="528" y="432"/>
                  </a:lnTo>
                  <a:lnTo>
                    <a:pt x="519" y="457"/>
                  </a:lnTo>
                  <a:lnTo>
                    <a:pt x="506" y="434"/>
                  </a:lnTo>
                  <a:lnTo>
                    <a:pt x="491" y="417"/>
                  </a:lnTo>
                  <a:lnTo>
                    <a:pt x="473" y="408"/>
                  </a:lnTo>
                  <a:lnTo>
                    <a:pt x="453" y="402"/>
                  </a:lnTo>
                  <a:lnTo>
                    <a:pt x="429" y="402"/>
                  </a:lnTo>
                  <a:lnTo>
                    <a:pt x="405" y="408"/>
                  </a:lnTo>
                  <a:lnTo>
                    <a:pt x="381" y="414"/>
                  </a:lnTo>
                  <a:lnTo>
                    <a:pt x="354" y="426"/>
                  </a:lnTo>
                  <a:lnTo>
                    <a:pt x="325" y="438"/>
                  </a:lnTo>
                  <a:lnTo>
                    <a:pt x="298" y="449"/>
                  </a:lnTo>
                  <a:lnTo>
                    <a:pt x="270" y="460"/>
                  </a:lnTo>
                  <a:lnTo>
                    <a:pt x="242" y="469"/>
                  </a:lnTo>
                  <a:lnTo>
                    <a:pt x="215" y="476"/>
                  </a:lnTo>
                  <a:lnTo>
                    <a:pt x="189" y="482"/>
                  </a:lnTo>
                  <a:lnTo>
                    <a:pt x="163" y="485"/>
                  </a:lnTo>
                  <a:lnTo>
                    <a:pt x="138" y="480"/>
                  </a:lnTo>
                  <a:lnTo>
                    <a:pt x="126" y="439"/>
                  </a:lnTo>
                  <a:lnTo>
                    <a:pt x="107" y="376"/>
                  </a:lnTo>
                  <a:lnTo>
                    <a:pt x="84" y="298"/>
                  </a:lnTo>
                  <a:lnTo>
                    <a:pt x="60" y="214"/>
                  </a:lnTo>
                  <a:lnTo>
                    <a:pt x="38" y="134"/>
                  </a:lnTo>
                  <a:lnTo>
                    <a:pt x="19" y="67"/>
                  </a:lnTo>
                  <a:lnTo>
                    <a:pt x="4" y="20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5" name="Freeform 24"/>
            <p:cNvSpPr>
              <a:spLocks/>
            </p:cNvSpPr>
            <p:nvPr/>
          </p:nvSpPr>
          <p:spPr bwMode="auto">
            <a:xfrm>
              <a:off x="2812" y="3412"/>
              <a:ext cx="1041" cy="588"/>
            </a:xfrm>
            <a:custGeom>
              <a:avLst/>
              <a:gdLst>
                <a:gd name="T0" fmla="*/ 865 w 1041"/>
                <a:gd name="T1" fmla="*/ 20 h 588"/>
                <a:gd name="T2" fmla="*/ 908 w 1041"/>
                <a:gd name="T3" fmla="*/ 119 h 588"/>
                <a:gd name="T4" fmla="*/ 1033 w 1041"/>
                <a:gd name="T5" fmla="*/ 436 h 588"/>
                <a:gd name="T6" fmla="*/ 1034 w 1041"/>
                <a:gd name="T7" fmla="*/ 472 h 588"/>
                <a:gd name="T8" fmla="*/ 997 w 1041"/>
                <a:gd name="T9" fmla="*/ 469 h 588"/>
                <a:gd name="T10" fmla="*/ 936 w 1041"/>
                <a:gd name="T11" fmla="*/ 472 h 588"/>
                <a:gd name="T12" fmla="*/ 856 w 1041"/>
                <a:gd name="T13" fmla="*/ 472 h 588"/>
                <a:gd name="T14" fmla="*/ 777 w 1041"/>
                <a:gd name="T15" fmla="*/ 477 h 588"/>
                <a:gd name="T16" fmla="*/ 711 w 1041"/>
                <a:gd name="T17" fmla="*/ 483 h 588"/>
                <a:gd name="T18" fmla="*/ 687 w 1041"/>
                <a:gd name="T19" fmla="*/ 500 h 588"/>
                <a:gd name="T20" fmla="*/ 652 w 1041"/>
                <a:gd name="T21" fmla="*/ 527 h 588"/>
                <a:gd name="T22" fmla="*/ 587 w 1041"/>
                <a:gd name="T23" fmla="*/ 534 h 588"/>
                <a:gd name="T24" fmla="*/ 520 w 1041"/>
                <a:gd name="T25" fmla="*/ 536 h 588"/>
                <a:gd name="T26" fmla="*/ 485 w 1041"/>
                <a:gd name="T27" fmla="*/ 531 h 588"/>
                <a:gd name="T28" fmla="*/ 476 w 1041"/>
                <a:gd name="T29" fmla="*/ 511 h 588"/>
                <a:gd name="T30" fmla="*/ 452 w 1041"/>
                <a:gd name="T31" fmla="*/ 517 h 588"/>
                <a:gd name="T32" fmla="*/ 390 w 1041"/>
                <a:gd name="T33" fmla="*/ 529 h 588"/>
                <a:gd name="T34" fmla="*/ 313 w 1041"/>
                <a:gd name="T35" fmla="*/ 547 h 588"/>
                <a:gd name="T36" fmla="*/ 237 w 1041"/>
                <a:gd name="T37" fmla="*/ 567 h 588"/>
                <a:gd name="T38" fmla="*/ 179 w 1041"/>
                <a:gd name="T39" fmla="*/ 580 h 588"/>
                <a:gd name="T40" fmla="*/ 141 w 1041"/>
                <a:gd name="T41" fmla="*/ 587 h 588"/>
                <a:gd name="T42" fmla="*/ 126 w 1041"/>
                <a:gd name="T43" fmla="*/ 570 h 588"/>
                <a:gd name="T44" fmla="*/ 118 w 1041"/>
                <a:gd name="T45" fmla="*/ 524 h 588"/>
                <a:gd name="T46" fmla="*/ 82 w 1041"/>
                <a:gd name="T47" fmla="*/ 370 h 588"/>
                <a:gd name="T48" fmla="*/ 27 w 1041"/>
                <a:gd name="T49" fmla="*/ 151 h 588"/>
                <a:gd name="T50" fmla="*/ 1 w 1041"/>
                <a:gd name="T51" fmla="*/ 40 h 588"/>
                <a:gd name="T52" fmla="*/ 6 w 1041"/>
                <a:gd name="T53" fmla="*/ 11 h 588"/>
                <a:gd name="T54" fmla="*/ 40 w 1041"/>
                <a:gd name="T55" fmla="*/ 3 h 588"/>
                <a:gd name="T56" fmla="*/ 43 w 1041"/>
                <a:gd name="T57" fmla="*/ 20 h 588"/>
                <a:gd name="T58" fmla="*/ 37 w 1041"/>
                <a:gd name="T59" fmla="*/ 63 h 588"/>
                <a:gd name="T60" fmla="*/ 97 w 1041"/>
                <a:gd name="T61" fmla="*/ 300 h 588"/>
                <a:gd name="T62" fmla="*/ 154 w 1041"/>
                <a:gd name="T63" fmla="*/ 519 h 588"/>
                <a:gd name="T64" fmla="*/ 180 w 1041"/>
                <a:gd name="T65" fmla="*/ 535 h 588"/>
                <a:gd name="T66" fmla="*/ 234 w 1041"/>
                <a:gd name="T67" fmla="*/ 527 h 588"/>
                <a:gd name="T68" fmla="*/ 301 w 1041"/>
                <a:gd name="T69" fmla="*/ 516 h 588"/>
                <a:gd name="T70" fmla="*/ 369 w 1041"/>
                <a:gd name="T71" fmla="*/ 497 h 588"/>
                <a:gd name="T72" fmla="*/ 424 w 1041"/>
                <a:gd name="T73" fmla="*/ 477 h 588"/>
                <a:gd name="T74" fmla="*/ 465 w 1041"/>
                <a:gd name="T75" fmla="*/ 455 h 588"/>
                <a:gd name="T76" fmla="*/ 502 w 1041"/>
                <a:gd name="T77" fmla="*/ 449 h 588"/>
                <a:gd name="T78" fmla="*/ 517 w 1041"/>
                <a:gd name="T79" fmla="*/ 472 h 588"/>
                <a:gd name="T80" fmla="*/ 550 w 1041"/>
                <a:gd name="T81" fmla="*/ 477 h 588"/>
                <a:gd name="T82" fmla="*/ 619 w 1041"/>
                <a:gd name="T83" fmla="*/ 472 h 588"/>
                <a:gd name="T84" fmla="*/ 655 w 1041"/>
                <a:gd name="T85" fmla="*/ 469 h 588"/>
                <a:gd name="T86" fmla="*/ 668 w 1041"/>
                <a:gd name="T87" fmla="*/ 444 h 588"/>
                <a:gd name="T88" fmla="*/ 694 w 1041"/>
                <a:gd name="T89" fmla="*/ 435 h 588"/>
                <a:gd name="T90" fmla="*/ 730 w 1041"/>
                <a:gd name="T91" fmla="*/ 444 h 588"/>
                <a:gd name="T92" fmla="*/ 778 w 1041"/>
                <a:gd name="T93" fmla="*/ 451 h 588"/>
                <a:gd name="T94" fmla="*/ 847 w 1041"/>
                <a:gd name="T95" fmla="*/ 452 h 588"/>
                <a:gd name="T96" fmla="*/ 919 w 1041"/>
                <a:gd name="T97" fmla="*/ 449 h 588"/>
                <a:gd name="T98" fmla="*/ 979 w 1041"/>
                <a:gd name="T99" fmla="*/ 444 h 588"/>
                <a:gd name="T100" fmla="*/ 1011 w 1041"/>
                <a:gd name="T101" fmla="*/ 441 h 588"/>
                <a:gd name="T102" fmla="*/ 991 w 1041"/>
                <a:gd name="T103" fmla="*/ 390 h 588"/>
                <a:gd name="T104" fmla="*/ 959 w 1041"/>
                <a:gd name="T105" fmla="*/ 296 h 588"/>
                <a:gd name="T106" fmla="*/ 889 w 1041"/>
                <a:gd name="T107" fmla="*/ 115 h 588"/>
                <a:gd name="T108" fmla="*/ 851 w 1041"/>
                <a:gd name="T109" fmla="*/ 15 h 58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041"/>
                <a:gd name="T166" fmla="*/ 0 h 588"/>
                <a:gd name="T167" fmla="*/ 1041 w 1041"/>
                <a:gd name="T168" fmla="*/ 588 h 58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041" h="588">
                  <a:moveTo>
                    <a:pt x="851" y="15"/>
                  </a:moveTo>
                  <a:lnTo>
                    <a:pt x="857" y="15"/>
                  </a:lnTo>
                  <a:lnTo>
                    <a:pt x="865" y="20"/>
                  </a:lnTo>
                  <a:lnTo>
                    <a:pt x="874" y="35"/>
                  </a:lnTo>
                  <a:lnTo>
                    <a:pt x="887" y="69"/>
                  </a:lnTo>
                  <a:lnTo>
                    <a:pt x="908" y="119"/>
                  </a:lnTo>
                  <a:lnTo>
                    <a:pt x="938" y="196"/>
                  </a:lnTo>
                  <a:lnTo>
                    <a:pt x="979" y="300"/>
                  </a:lnTo>
                  <a:lnTo>
                    <a:pt x="1033" y="436"/>
                  </a:lnTo>
                  <a:lnTo>
                    <a:pt x="1038" y="452"/>
                  </a:lnTo>
                  <a:lnTo>
                    <a:pt x="1040" y="466"/>
                  </a:lnTo>
                  <a:lnTo>
                    <a:pt x="1034" y="472"/>
                  </a:lnTo>
                  <a:lnTo>
                    <a:pt x="1018" y="472"/>
                  </a:lnTo>
                  <a:lnTo>
                    <a:pt x="1010" y="469"/>
                  </a:lnTo>
                  <a:lnTo>
                    <a:pt x="997" y="469"/>
                  </a:lnTo>
                  <a:lnTo>
                    <a:pt x="981" y="469"/>
                  </a:lnTo>
                  <a:lnTo>
                    <a:pt x="960" y="469"/>
                  </a:lnTo>
                  <a:lnTo>
                    <a:pt x="936" y="472"/>
                  </a:lnTo>
                  <a:lnTo>
                    <a:pt x="912" y="472"/>
                  </a:lnTo>
                  <a:lnTo>
                    <a:pt x="884" y="472"/>
                  </a:lnTo>
                  <a:lnTo>
                    <a:pt x="856" y="472"/>
                  </a:lnTo>
                  <a:lnTo>
                    <a:pt x="830" y="476"/>
                  </a:lnTo>
                  <a:lnTo>
                    <a:pt x="801" y="477"/>
                  </a:lnTo>
                  <a:lnTo>
                    <a:pt x="777" y="477"/>
                  </a:lnTo>
                  <a:lnTo>
                    <a:pt x="751" y="480"/>
                  </a:lnTo>
                  <a:lnTo>
                    <a:pt x="730" y="483"/>
                  </a:lnTo>
                  <a:lnTo>
                    <a:pt x="711" y="483"/>
                  </a:lnTo>
                  <a:lnTo>
                    <a:pt x="696" y="483"/>
                  </a:lnTo>
                  <a:lnTo>
                    <a:pt x="685" y="483"/>
                  </a:lnTo>
                  <a:lnTo>
                    <a:pt x="687" y="500"/>
                  </a:lnTo>
                  <a:lnTo>
                    <a:pt x="681" y="516"/>
                  </a:lnTo>
                  <a:lnTo>
                    <a:pt x="670" y="522"/>
                  </a:lnTo>
                  <a:lnTo>
                    <a:pt x="652" y="527"/>
                  </a:lnTo>
                  <a:lnTo>
                    <a:pt x="634" y="531"/>
                  </a:lnTo>
                  <a:lnTo>
                    <a:pt x="611" y="531"/>
                  </a:lnTo>
                  <a:lnTo>
                    <a:pt x="587" y="534"/>
                  </a:lnTo>
                  <a:lnTo>
                    <a:pt x="561" y="535"/>
                  </a:lnTo>
                  <a:lnTo>
                    <a:pt x="540" y="536"/>
                  </a:lnTo>
                  <a:lnTo>
                    <a:pt x="520" y="536"/>
                  </a:lnTo>
                  <a:lnTo>
                    <a:pt x="504" y="536"/>
                  </a:lnTo>
                  <a:lnTo>
                    <a:pt x="494" y="535"/>
                  </a:lnTo>
                  <a:lnTo>
                    <a:pt x="485" y="531"/>
                  </a:lnTo>
                  <a:lnTo>
                    <a:pt x="481" y="527"/>
                  </a:lnTo>
                  <a:lnTo>
                    <a:pt x="476" y="519"/>
                  </a:lnTo>
                  <a:lnTo>
                    <a:pt x="476" y="511"/>
                  </a:lnTo>
                  <a:lnTo>
                    <a:pt x="471" y="511"/>
                  </a:lnTo>
                  <a:lnTo>
                    <a:pt x="465" y="513"/>
                  </a:lnTo>
                  <a:lnTo>
                    <a:pt x="452" y="517"/>
                  </a:lnTo>
                  <a:lnTo>
                    <a:pt x="435" y="520"/>
                  </a:lnTo>
                  <a:lnTo>
                    <a:pt x="414" y="524"/>
                  </a:lnTo>
                  <a:lnTo>
                    <a:pt x="390" y="529"/>
                  </a:lnTo>
                  <a:lnTo>
                    <a:pt x="367" y="535"/>
                  </a:lnTo>
                  <a:lnTo>
                    <a:pt x="341" y="541"/>
                  </a:lnTo>
                  <a:lnTo>
                    <a:pt x="313" y="547"/>
                  </a:lnTo>
                  <a:lnTo>
                    <a:pt x="287" y="553"/>
                  </a:lnTo>
                  <a:lnTo>
                    <a:pt x="263" y="559"/>
                  </a:lnTo>
                  <a:lnTo>
                    <a:pt x="237" y="567"/>
                  </a:lnTo>
                  <a:lnTo>
                    <a:pt x="215" y="572"/>
                  </a:lnTo>
                  <a:lnTo>
                    <a:pt x="196" y="576"/>
                  </a:lnTo>
                  <a:lnTo>
                    <a:pt x="179" y="580"/>
                  </a:lnTo>
                  <a:lnTo>
                    <a:pt x="168" y="584"/>
                  </a:lnTo>
                  <a:lnTo>
                    <a:pt x="152" y="587"/>
                  </a:lnTo>
                  <a:lnTo>
                    <a:pt x="141" y="587"/>
                  </a:lnTo>
                  <a:lnTo>
                    <a:pt x="134" y="586"/>
                  </a:lnTo>
                  <a:lnTo>
                    <a:pt x="129" y="580"/>
                  </a:lnTo>
                  <a:lnTo>
                    <a:pt x="126" y="570"/>
                  </a:lnTo>
                  <a:lnTo>
                    <a:pt x="125" y="555"/>
                  </a:lnTo>
                  <a:lnTo>
                    <a:pt x="123" y="541"/>
                  </a:lnTo>
                  <a:lnTo>
                    <a:pt x="118" y="524"/>
                  </a:lnTo>
                  <a:lnTo>
                    <a:pt x="111" y="492"/>
                  </a:lnTo>
                  <a:lnTo>
                    <a:pt x="99" y="437"/>
                  </a:lnTo>
                  <a:lnTo>
                    <a:pt x="82" y="370"/>
                  </a:lnTo>
                  <a:lnTo>
                    <a:pt x="64" y="293"/>
                  </a:lnTo>
                  <a:lnTo>
                    <a:pt x="44" y="219"/>
                  </a:lnTo>
                  <a:lnTo>
                    <a:pt x="27" y="151"/>
                  </a:lnTo>
                  <a:lnTo>
                    <a:pt x="13" y="94"/>
                  </a:lnTo>
                  <a:lnTo>
                    <a:pt x="4" y="59"/>
                  </a:lnTo>
                  <a:lnTo>
                    <a:pt x="1" y="40"/>
                  </a:lnTo>
                  <a:lnTo>
                    <a:pt x="0" y="26"/>
                  </a:lnTo>
                  <a:lnTo>
                    <a:pt x="1" y="15"/>
                  </a:lnTo>
                  <a:lnTo>
                    <a:pt x="6" y="11"/>
                  </a:lnTo>
                  <a:lnTo>
                    <a:pt x="14" y="7"/>
                  </a:lnTo>
                  <a:lnTo>
                    <a:pt x="25" y="4"/>
                  </a:lnTo>
                  <a:lnTo>
                    <a:pt x="40" y="3"/>
                  </a:lnTo>
                  <a:lnTo>
                    <a:pt x="56" y="0"/>
                  </a:lnTo>
                  <a:lnTo>
                    <a:pt x="50" y="11"/>
                  </a:lnTo>
                  <a:lnTo>
                    <a:pt x="43" y="20"/>
                  </a:lnTo>
                  <a:lnTo>
                    <a:pt x="37" y="27"/>
                  </a:lnTo>
                  <a:lnTo>
                    <a:pt x="28" y="32"/>
                  </a:lnTo>
                  <a:lnTo>
                    <a:pt x="37" y="63"/>
                  </a:lnTo>
                  <a:lnTo>
                    <a:pt x="53" y="126"/>
                  </a:lnTo>
                  <a:lnTo>
                    <a:pt x="73" y="209"/>
                  </a:lnTo>
                  <a:lnTo>
                    <a:pt x="97" y="300"/>
                  </a:lnTo>
                  <a:lnTo>
                    <a:pt x="118" y="387"/>
                  </a:lnTo>
                  <a:lnTo>
                    <a:pt x="139" y="465"/>
                  </a:lnTo>
                  <a:lnTo>
                    <a:pt x="154" y="519"/>
                  </a:lnTo>
                  <a:lnTo>
                    <a:pt x="158" y="536"/>
                  </a:lnTo>
                  <a:lnTo>
                    <a:pt x="168" y="536"/>
                  </a:lnTo>
                  <a:lnTo>
                    <a:pt x="180" y="535"/>
                  </a:lnTo>
                  <a:lnTo>
                    <a:pt x="194" y="534"/>
                  </a:lnTo>
                  <a:lnTo>
                    <a:pt x="214" y="531"/>
                  </a:lnTo>
                  <a:lnTo>
                    <a:pt x="234" y="527"/>
                  </a:lnTo>
                  <a:lnTo>
                    <a:pt x="254" y="524"/>
                  </a:lnTo>
                  <a:lnTo>
                    <a:pt x="279" y="519"/>
                  </a:lnTo>
                  <a:lnTo>
                    <a:pt x="301" y="516"/>
                  </a:lnTo>
                  <a:lnTo>
                    <a:pt x="324" y="509"/>
                  </a:lnTo>
                  <a:lnTo>
                    <a:pt x="346" y="503"/>
                  </a:lnTo>
                  <a:lnTo>
                    <a:pt x="369" y="497"/>
                  </a:lnTo>
                  <a:lnTo>
                    <a:pt x="389" y="492"/>
                  </a:lnTo>
                  <a:lnTo>
                    <a:pt x="408" y="485"/>
                  </a:lnTo>
                  <a:lnTo>
                    <a:pt x="424" y="477"/>
                  </a:lnTo>
                  <a:lnTo>
                    <a:pt x="438" y="469"/>
                  </a:lnTo>
                  <a:lnTo>
                    <a:pt x="448" y="465"/>
                  </a:lnTo>
                  <a:lnTo>
                    <a:pt x="465" y="455"/>
                  </a:lnTo>
                  <a:lnTo>
                    <a:pt x="481" y="449"/>
                  </a:lnTo>
                  <a:lnTo>
                    <a:pt x="491" y="447"/>
                  </a:lnTo>
                  <a:lnTo>
                    <a:pt x="502" y="449"/>
                  </a:lnTo>
                  <a:lnTo>
                    <a:pt x="511" y="455"/>
                  </a:lnTo>
                  <a:lnTo>
                    <a:pt x="514" y="462"/>
                  </a:lnTo>
                  <a:lnTo>
                    <a:pt x="517" y="472"/>
                  </a:lnTo>
                  <a:lnTo>
                    <a:pt x="519" y="483"/>
                  </a:lnTo>
                  <a:lnTo>
                    <a:pt x="531" y="480"/>
                  </a:lnTo>
                  <a:lnTo>
                    <a:pt x="550" y="477"/>
                  </a:lnTo>
                  <a:lnTo>
                    <a:pt x="573" y="476"/>
                  </a:lnTo>
                  <a:lnTo>
                    <a:pt x="595" y="472"/>
                  </a:lnTo>
                  <a:lnTo>
                    <a:pt x="619" y="472"/>
                  </a:lnTo>
                  <a:lnTo>
                    <a:pt x="638" y="472"/>
                  </a:lnTo>
                  <a:lnTo>
                    <a:pt x="651" y="469"/>
                  </a:lnTo>
                  <a:lnTo>
                    <a:pt x="655" y="469"/>
                  </a:lnTo>
                  <a:lnTo>
                    <a:pt x="658" y="461"/>
                  </a:lnTo>
                  <a:lnTo>
                    <a:pt x="662" y="452"/>
                  </a:lnTo>
                  <a:lnTo>
                    <a:pt x="668" y="444"/>
                  </a:lnTo>
                  <a:lnTo>
                    <a:pt x="676" y="437"/>
                  </a:lnTo>
                  <a:lnTo>
                    <a:pt x="685" y="435"/>
                  </a:lnTo>
                  <a:lnTo>
                    <a:pt x="694" y="435"/>
                  </a:lnTo>
                  <a:lnTo>
                    <a:pt x="707" y="436"/>
                  </a:lnTo>
                  <a:lnTo>
                    <a:pt x="720" y="441"/>
                  </a:lnTo>
                  <a:lnTo>
                    <a:pt x="730" y="444"/>
                  </a:lnTo>
                  <a:lnTo>
                    <a:pt x="742" y="449"/>
                  </a:lnTo>
                  <a:lnTo>
                    <a:pt x="759" y="451"/>
                  </a:lnTo>
                  <a:lnTo>
                    <a:pt x="778" y="451"/>
                  </a:lnTo>
                  <a:lnTo>
                    <a:pt x="800" y="452"/>
                  </a:lnTo>
                  <a:lnTo>
                    <a:pt x="822" y="452"/>
                  </a:lnTo>
                  <a:lnTo>
                    <a:pt x="847" y="452"/>
                  </a:lnTo>
                  <a:lnTo>
                    <a:pt x="870" y="452"/>
                  </a:lnTo>
                  <a:lnTo>
                    <a:pt x="896" y="451"/>
                  </a:lnTo>
                  <a:lnTo>
                    <a:pt x="919" y="449"/>
                  </a:lnTo>
                  <a:lnTo>
                    <a:pt x="941" y="449"/>
                  </a:lnTo>
                  <a:lnTo>
                    <a:pt x="961" y="447"/>
                  </a:lnTo>
                  <a:lnTo>
                    <a:pt x="979" y="444"/>
                  </a:lnTo>
                  <a:lnTo>
                    <a:pt x="995" y="443"/>
                  </a:lnTo>
                  <a:lnTo>
                    <a:pt x="1005" y="443"/>
                  </a:lnTo>
                  <a:lnTo>
                    <a:pt x="1011" y="441"/>
                  </a:lnTo>
                  <a:lnTo>
                    <a:pt x="1008" y="435"/>
                  </a:lnTo>
                  <a:lnTo>
                    <a:pt x="1000" y="415"/>
                  </a:lnTo>
                  <a:lnTo>
                    <a:pt x="991" y="390"/>
                  </a:lnTo>
                  <a:lnTo>
                    <a:pt x="988" y="374"/>
                  </a:lnTo>
                  <a:lnTo>
                    <a:pt x="978" y="343"/>
                  </a:lnTo>
                  <a:lnTo>
                    <a:pt x="959" y="296"/>
                  </a:lnTo>
                  <a:lnTo>
                    <a:pt x="936" y="239"/>
                  </a:lnTo>
                  <a:lnTo>
                    <a:pt x="912" y="175"/>
                  </a:lnTo>
                  <a:lnTo>
                    <a:pt x="889" y="115"/>
                  </a:lnTo>
                  <a:lnTo>
                    <a:pt x="870" y="63"/>
                  </a:lnTo>
                  <a:lnTo>
                    <a:pt x="856" y="29"/>
                  </a:lnTo>
                  <a:lnTo>
                    <a:pt x="851" y="15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6" name="Freeform 25"/>
            <p:cNvSpPr>
              <a:spLocks/>
            </p:cNvSpPr>
            <p:nvPr/>
          </p:nvSpPr>
          <p:spPr bwMode="auto">
            <a:xfrm>
              <a:off x="2841" y="3338"/>
              <a:ext cx="984" cy="611"/>
            </a:xfrm>
            <a:custGeom>
              <a:avLst/>
              <a:gdLst>
                <a:gd name="T0" fmla="*/ 43 w 984"/>
                <a:gd name="T1" fmla="*/ 46 h 611"/>
                <a:gd name="T2" fmla="*/ 22 w 984"/>
                <a:gd name="T3" fmla="*/ 85 h 611"/>
                <a:gd name="T4" fmla="*/ 0 w 984"/>
                <a:gd name="T5" fmla="*/ 106 h 611"/>
                <a:gd name="T6" fmla="*/ 25 w 984"/>
                <a:gd name="T7" fmla="*/ 200 h 611"/>
                <a:gd name="T8" fmla="*/ 69 w 984"/>
                <a:gd name="T9" fmla="*/ 374 h 611"/>
                <a:gd name="T10" fmla="*/ 111 w 984"/>
                <a:gd name="T11" fmla="*/ 539 h 611"/>
                <a:gd name="T12" fmla="*/ 130 w 984"/>
                <a:gd name="T13" fmla="*/ 610 h 611"/>
                <a:gd name="T14" fmla="*/ 152 w 984"/>
                <a:gd name="T15" fmla="*/ 609 h 611"/>
                <a:gd name="T16" fmla="*/ 185 w 984"/>
                <a:gd name="T17" fmla="*/ 605 h 611"/>
                <a:gd name="T18" fmla="*/ 226 w 984"/>
                <a:gd name="T19" fmla="*/ 598 h 611"/>
                <a:gd name="T20" fmla="*/ 273 w 984"/>
                <a:gd name="T21" fmla="*/ 589 h 611"/>
                <a:gd name="T22" fmla="*/ 318 w 984"/>
                <a:gd name="T23" fmla="*/ 576 h 611"/>
                <a:gd name="T24" fmla="*/ 361 w 984"/>
                <a:gd name="T25" fmla="*/ 565 h 611"/>
                <a:gd name="T26" fmla="*/ 396 w 984"/>
                <a:gd name="T27" fmla="*/ 551 h 611"/>
                <a:gd name="T28" fmla="*/ 420 w 984"/>
                <a:gd name="T29" fmla="*/ 539 h 611"/>
                <a:gd name="T30" fmla="*/ 453 w 984"/>
                <a:gd name="T31" fmla="*/ 522 h 611"/>
                <a:gd name="T32" fmla="*/ 473 w 984"/>
                <a:gd name="T33" fmla="*/ 522 h 611"/>
                <a:gd name="T34" fmla="*/ 486 w 984"/>
                <a:gd name="T35" fmla="*/ 536 h 611"/>
                <a:gd name="T36" fmla="*/ 491 w 984"/>
                <a:gd name="T37" fmla="*/ 557 h 611"/>
                <a:gd name="T38" fmla="*/ 522 w 984"/>
                <a:gd name="T39" fmla="*/ 551 h 611"/>
                <a:gd name="T40" fmla="*/ 567 w 984"/>
                <a:gd name="T41" fmla="*/ 546 h 611"/>
                <a:gd name="T42" fmla="*/ 610 w 984"/>
                <a:gd name="T43" fmla="*/ 546 h 611"/>
                <a:gd name="T44" fmla="*/ 626 w 984"/>
                <a:gd name="T45" fmla="*/ 543 h 611"/>
                <a:gd name="T46" fmla="*/ 634 w 984"/>
                <a:gd name="T47" fmla="*/ 526 h 611"/>
                <a:gd name="T48" fmla="*/ 647 w 984"/>
                <a:gd name="T49" fmla="*/ 511 h 611"/>
                <a:gd name="T50" fmla="*/ 666 w 984"/>
                <a:gd name="T51" fmla="*/ 509 h 611"/>
                <a:gd name="T52" fmla="*/ 691 w 984"/>
                <a:gd name="T53" fmla="*/ 515 h 611"/>
                <a:gd name="T54" fmla="*/ 714 w 984"/>
                <a:gd name="T55" fmla="*/ 522 h 611"/>
                <a:gd name="T56" fmla="*/ 750 w 984"/>
                <a:gd name="T57" fmla="*/ 525 h 611"/>
                <a:gd name="T58" fmla="*/ 794 w 984"/>
                <a:gd name="T59" fmla="*/ 526 h 611"/>
                <a:gd name="T60" fmla="*/ 842 w 984"/>
                <a:gd name="T61" fmla="*/ 526 h 611"/>
                <a:gd name="T62" fmla="*/ 891 w 984"/>
                <a:gd name="T63" fmla="*/ 522 h 611"/>
                <a:gd name="T64" fmla="*/ 933 w 984"/>
                <a:gd name="T65" fmla="*/ 521 h 611"/>
                <a:gd name="T66" fmla="*/ 966 w 984"/>
                <a:gd name="T67" fmla="*/ 517 h 611"/>
                <a:gd name="T68" fmla="*/ 983 w 984"/>
                <a:gd name="T69" fmla="*/ 515 h 611"/>
                <a:gd name="T70" fmla="*/ 972 w 984"/>
                <a:gd name="T71" fmla="*/ 489 h 611"/>
                <a:gd name="T72" fmla="*/ 960 w 984"/>
                <a:gd name="T73" fmla="*/ 448 h 611"/>
                <a:gd name="T74" fmla="*/ 927 w 984"/>
                <a:gd name="T75" fmla="*/ 361 h 611"/>
                <a:gd name="T76" fmla="*/ 874 w 984"/>
                <a:gd name="T77" fmla="*/ 220 h 611"/>
                <a:gd name="T78" fmla="*/ 822 w 984"/>
                <a:gd name="T79" fmla="*/ 88 h 611"/>
                <a:gd name="T80" fmla="*/ 800 w 984"/>
                <a:gd name="T81" fmla="*/ 30 h 611"/>
                <a:gd name="T82" fmla="*/ 759 w 984"/>
                <a:gd name="T83" fmla="*/ 38 h 611"/>
                <a:gd name="T84" fmla="*/ 709 w 984"/>
                <a:gd name="T85" fmla="*/ 34 h 611"/>
                <a:gd name="T86" fmla="*/ 652 w 984"/>
                <a:gd name="T87" fmla="*/ 24 h 611"/>
                <a:gd name="T88" fmla="*/ 597 w 984"/>
                <a:gd name="T89" fmla="*/ 11 h 611"/>
                <a:gd name="T90" fmla="*/ 540 w 984"/>
                <a:gd name="T91" fmla="*/ 2 h 611"/>
                <a:gd name="T92" fmla="*/ 491 w 984"/>
                <a:gd name="T93" fmla="*/ 0 h 611"/>
                <a:gd name="T94" fmla="*/ 455 w 984"/>
                <a:gd name="T95" fmla="*/ 9 h 611"/>
                <a:gd name="T96" fmla="*/ 434 w 984"/>
                <a:gd name="T97" fmla="*/ 35 h 611"/>
                <a:gd name="T98" fmla="*/ 383 w 984"/>
                <a:gd name="T99" fmla="*/ 13 h 611"/>
                <a:gd name="T100" fmla="*/ 335 w 984"/>
                <a:gd name="T101" fmla="*/ 8 h 611"/>
                <a:gd name="T102" fmla="*/ 289 w 984"/>
                <a:gd name="T103" fmla="*/ 16 h 611"/>
                <a:gd name="T104" fmla="*/ 247 w 984"/>
                <a:gd name="T105" fmla="*/ 30 h 611"/>
                <a:gd name="T106" fmla="*/ 201 w 984"/>
                <a:gd name="T107" fmla="*/ 46 h 611"/>
                <a:gd name="T108" fmla="*/ 152 w 984"/>
                <a:gd name="T109" fmla="*/ 60 h 611"/>
                <a:gd name="T110" fmla="*/ 101 w 984"/>
                <a:gd name="T111" fmla="*/ 61 h 611"/>
                <a:gd name="T112" fmla="*/ 43 w 984"/>
                <a:gd name="T113" fmla="*/ 46 h 61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984"/>
                <a:gd name="T172" fmla="*/ 0 h 611"/>
                <a:gd name="T173" fmla="*/ 984 w 984"/>
                <a:gd name="T174" fmla="*/ 611 h 61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984" h="611">
                  <a:moveTo>
                    <a:pt x="43" y="46"/>
                  </a:moveTo>
                  <a:lnTo>
                    <a:pt x="43" y="46"/>
                  </a:lnTo>
                  <a:lnTo>
                    <a:pt x="31" y="69"/>
                  </a:lnTo>
                  <a:lnTo>
                    <a:pt x="22" y="85"/>
                  </a:lnTo>
                  <a:lnTo>
                    <a:pt x="12" y="97"/>
                  </a:lnTo>
                  <a:lnTo>
                    <a:pt x="0" y="106"/>
                  </a:lnTo>
                  <a:lnTo>
                    <a:pt x="9" y="137"/>
                  </a:lnTo>
                  <a:lnTo>
                    <a:pt x="25" y="200"/>
                  </a:lnTo>
                  <a:lnTo>
                    <a:pt x="45" y="283"/>
                  </a:lnTo>
                  <a:lnTo>
                    <a:pt x="69" y="374"/>
                  </a:lnTo>
                  <a:lnTo>
                    <a:pt x="90" y="461"/>
                  </a:lnTo>
                  <a:lnTo>
                    <a:pt x="111" y="539"/>
                  </a:lnTo>
                  <a:lnTo>
                    <a:pt x="126" y="593"/>
                  </a:lnTo>
                  <a:lnTo>
                    <a:pt x="130" y="610"/>
                  </a:lnTo>
                  <a:lnTo>
                    <a:pt x="140" y="610"/>
                  </a:lnTo>
                  <a:lnTo>
                    <a:pt x="152" y="609"/>
                  </a:lnTo>
                  <a:lnTo>
                    <a:pt x="166" y="607"/>
                  </a:lnTo>
                  <a:lnTo>
                    <a:pt x="185" y="605"/>
                  </a:lnTo>
                  <a:lnTo>
                    <a:pt x="206" y="601"/>
                  </a:lnTo>
                  <a:lnTo>
                    <a:pt x="226" y="598"/>
                  </a:lnTo>
                  <a:lnTo>
                    <a:pt x="250" y="593"/>
                  </a:lnTo>
                  <a:lnTo>
                    <a:pt x="273" y="589"/>
                  </a:lnTo>
                  <a:lnTo>
                    <a:pt x="296" y="583"/>
                  </a:lnTo>
                  <a:lnTo>
                    <a:pt x="318" y="576"/>
                  </a:lnTo>
                  <a:lnTo>
                    <a:pt x="341" y="570"/>
                  </a:lnTo>
                  <a:lnTo>
                    <a:pt x="361" y="565"/>
                  </a:lnTo>
                  <a:lnTo>
                    <a:pt x="380" y="558"/>
                  </a:lnTo>
                  <a:lnTo>
                    <a:pt x="396" y="551"/>
                  </a:lnTo>
                  <a:lnTo>
                    <a:pt x="410" y="543"/>
                  </a:lnTo>
                  <a:lnTo>
                    <a:pt x="420" y="539"/>
                  </a:lnTo>
                  <a:lnTo>
                    <a:pt x="437" y="528"/>
                  </a:lnTo>
                  <a:lnTo>
                    <a:pt x="453" y="522"/>
                  </a:lnTo>
                  <a:lnTo>
                    <a:pt x="463" y="521"/>
                  </a:lnTo>
                  <a:lnTo>
                    <a:pt x="473" y="522"/>
                  </a:lnTo>
                  <a:lnTo>
                    <a:pt x="483" y="528"/>
                  </a:lnTo>
                  <a:lnTo>
                    <a:pt x="486" y="536"/>
                  </a:lnTo>
                  <a:lnTo>
                    <a:pt x="489" y="546"/>
                  </a:lnTo>
                  <a:lnTo>
                    <a:pt x="491" y="557"/>
                  </a:lnTo>
                  <a:lnTo>
                    <a:pt x="503" y="554"/>
                  </a:lnTo>
                  <a:lnTo>
                    <a:pt x="522" y="551"/>
                  </a:lnTo>
                  <a:lnTo>
                    <a:pt x="545" y="550"/>
                  </a:lnTo>
                  <a:lnTo>
                    <a:pt x="567" y="546"/>
                  </a:lnTo>
                  <a:lnTo>
                    <a:pt x="590" y="546"/>
                  </a:lnTo>
                  <a:lnTo>
                    <a:pt x="610" y="546"/>
                  </a:lnTo>
                  <a:lnTo>
                    <a:pt x="623" y="543"/>
                  </a:lnTo>
                  <a:lnTo>
                    <a:pt x="626" y="543"/>
                  </a:lnTo>
                  <a:lnTo>
                    <a:pt x="630" y="534"/>
                  </a:lnTo>
                  <a:lnTo>
                    <a:pt x="634" y="526"/>
                  </a:lnTo>
                  <a:lnTo>
                    <a:pt x="640" y="518"/>
                  </a:lnTo>
                  <a:lnTo>
                    <a:pt x="647" y="511"/>
                  </a:lnTo>
                  <a:lnTo>
                    <a:pt x="657" y="509"/>
                  </a:lnTo>
                  <a:lnTo>
                    <a:pt x="666" y="509"/>
                  </a:lnTo>
                  <a:lnTo>
                    <a:pt x="678" y="509"/>
                  </a:lnTo>
                  <a:lnTo>
                    <a:pt x="691" y="515"/>
                  </a:lnTo>
                  <a:lnTo>
                    <a:pt x="702" y="518"/>
                  </a:lnTo>
                  <a:lnTo>
                    <a:pt x="714" y="522"/>
                  </a:lnTo>
                  <a:lnTo>
                    <a:pt x="730" y="525"/>
                  </a:lnTo>
                  <a:lnTo>
                    <a:pt x="750" y="525"/>
                  </a:lnTo>
                  <a:lnTo>
                    <a:pt x="772" y="526"/>
                  </a:lnTo>
                  <a:lnTo>
                    <a:pt x="794" y="526"/>
                  </a:lnTo>
                  <a:lnTo>
                    <a:pt x="818" y="526"/>
                  </a:lnTo>
                  <a:lnTo>
                    <a:pt x="842" y="526"/>
                  </a:lnTo>
                  <a:lnTo>
                    <a:pt x="868" y="525"/>
                  </a:lnTo>
                  <a:lnTo>
                    <a:pt x="891" y="522"/>
                  </a:lnTo>
                  <a:lnTo>
                    <a:pt x="913" y="522"/>
                  </a:lnTo>
                  <a:lnTo>
                    <a:pt x="933" y="521"/>
                  </a:lnTo>
                  <a:lnTo>
                    <a:pt x="951" y="518"/>
                  </a:lnTo>
                  <a:lnTo>
                    <a:pt x="966" y="517"/>
                  </a:lnTo>
                  <a:lnTo>
                    <a:pt x="977" y="517"/>
                  </a:lnTo>
                  <a:lnTo>
                    <a:pt x="983" y="515"/>
                  </a:lnTo>
                  <a:lnTo>
                    <a:pt x="979" y="509"/>
                  </a:lnTo>
                  <a:lnTo>
                    <a:pt x="972" y="489"/>
                  </a:lnTo>
                  <a:lnTo>
                    <a:pt x="963" y="464"/>
                  </a:lnTo>
                  <a:lnTo>
                    <a:pt x="960" y="448"/>
                  </a:lnTo>
                  <a:lnTo>
                    <a:pt x="948" y="416"/>
                  </a:lnTo>
                  <a:lnTo>
                    <a:pt x="927" y="361"/>
                  </a:lnTo>
                  <a:lnTo>
                    <a:pt x="901" y="293"/>
                  </a:lnTo>
                  <a:lnTo>
                    <a:pt x="874" y="220"/>
                  </a:lnTo>
                  <a:lnTo>
                    <a:pt x="846" y="149"/>
                  </a:lnTo>
                  <a:lnTo>
                    <a:pt x="822" y="88"/>
                  </a:lnTo>
                  <a:lnTo>
                    <a:pt x="806" y="45"/>
                  </a:lnTo>
                  <a:lnTo>
                    <a:pt x="800" y="30"/>
                  </a:lnTo>
                  <a:lnTo>
                    <a:pt x="782" y="35"/>
                  </a:lnTo>
                  <a:lnTo>
                    <a:pt x="759" y="38"/>
                  </a:lnTo>
                  <a:lnTo>
                    <a:pt x="735" y="38"/>
                  </a:lnTo>
                  <a:lnTo>
                    <a:pt x="709" y="34"/>
                  </a:lnTo>
                  <a:lnTo>
                    <a:pt x="683" y="30"/>
                  </a:lnTo>
                  <a:lnTo>
                    <a:pt x="652" y="24"/>
                  </a:lnTo>
                  <a:lnTo>
                    <a:pt x="624" y="16"/>
                  </a:lnTo>
                  <a:lnTo>
                    <a:pt x="597" y="11"/>
                  </a:lnTo>
                  <a:lnTo>
                    <a:pt x="567" y="5"/>
                  </a:lnTo>
                  <a:lnTo>
                    <a:pt x="540" y="2"/>
                  </a:lnTo>
                  <a:lnTo>
                    <a:pt x="515" y="0"/>
                  </a:lnTo>
                  <a:lnTo>
                    <a:pt x="491" y="0"/>
                  </a:lnTo>
                  <a:lnTo>
                    <a:pt x="472" y="4"/>
                  </a:lnTo>
                  <a:lnTo>
                    <a:pt x="455" y="9"/>
                  </a:lnTo>
                  <a:lnTo>
                    <a:pt x="441" y="21"/>
                  </a:lnTo>
                  <a:lnTo>
                    <a:pt x="434" y="35"/>
                  </a:lnTo>
                  <a:lnTo>
                    <a:pt x="408" y="22"/>
                  </a:lnTo>
                  <a:lnTo>
                    <a:pt x="383" y="13"/>
                  </a:lnTo>
                  <a:lnTo>
                    <a:pt x="359" y="9"/>
                  </a:lnTo>
                  <a:lnTo>
                    <a:pt x="335" y="8"/>
                  </a:lnTo>
                  <a:lnTo>
                    <a:pt x="313" y="11"/>
                  </a:lnTo>
                  <a:lnTo>
                    <a:pt x="289" y="16"/>
                  </a:lnTo>
                  <a:lnTo>
                    <a:pt x="268" y="22"/>
                  </a:lnTo>
                  <a:lnTo>
                    <a:pt x="247" y="30"/>
                  </a:lnTo>
                  <a:lnTo>
                    <a:pt x="223" y="39"/>
                  </a:lnTo>
                  <a:lnTo>
                    <a:pt x="201" y="46"/>
                  </a:lnTo>
                  <a:lnTo>
                    <a:pt x="178" y="56"/>
                  </a:lnTo>
                  <a:lnTo>
                    <a:pt x="152" y="60"/>
                  </a:lnTo>
                  <a:lnTo>
                    <a:pt x="126" y="64"/>
                  </a:lnTo>
                  <a:lnTo>
                    <a:pt x="101" y="61"/>
                  </a:lnTo>
                  <a:lnTo>
                    <a:pt x="73" y="58"/>
                  </a:lnTo>
                  <a:lnTo>
                    <a:pt x="43" y="46"/>
                  </a:lnTo>
                </a:path>
              </a:pathLst>
            </a:custGeom>
            <a:noFill/>
            <a:ln w="12700" cap="rnd">
              <a:solidFill>
                <a:srgbClr val="0000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7" name="Freeform 26"/>
            <p:cNvSpPr>
              <a:spLocks/>
            </p:cNvSpPr>
            <p:nvPr/>
          </p:nvSpPr>
          <p:spPr bwMode="auto">
            <a:xfrm>
              <a:off x="2970" y="3864"/>
              <a:ext cx="52" cy="85"/>
            </a:xfrm>
            <a:custGeom>
              <a:avLst/>
              <a:gdLst>
                <a:gd name="T0" fmla="*/ 51 w 52"/>
                <a:gd name="T1" fmla="*/ 0 h 85"/>
                <a:gd name="T2" fmla="*/ 51 w 52"/>
                <a:gd name="T3" fmla="*/ 0 h 85"/>
                <a:gd name="T4" fmla="*/ 45 w 52"/>
                <a:gd name="T5" fmla="*/ 13 h 85"/>
                <a:gd name="T6" fmla="*/ 39 w 52"/>
                <a:gd name="T7" fmla="*/ 24 h 85"/>
                <a:gd name="T8" fmla="*/ 32 w 52"/>
                <a:gd name="T9" fmla="*/ 39 h 85"/>
                <a:gd name="T10" fmla="*/ 25 w 52"/>
                <a:gd name="T11" fmla="*/ 51 h 85"/>
                <a:gd name="T12" fmla="*/ 20 w 52"/>
                <a:gd name="T13" fmla="*/ 63 h 85"/>
                <a:gd name="T14" fmla="*/ 13 w 52"/>
                <a:gd name="T15" fmla="*/ 72 h 85"/>
                <a:gd name="T16" fmla="*/ 6 w 52"/>
                <a:gd name="T17" fmla="*/ 79 h 85"/>
                <a:gd name="T18" fmla="*/ 0 w 52"/>
                <a:gd name="T19" fmla="*/ 84 h 8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2"/>
                <a:gd name="T31" fmla="*/ 0 h 85"/>
                <a:gd name="T32" fmla="*/ 52 w 52"/>
                <a:gd name="T33" fmla="*/ 85 h 8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2" h="85">
                  <a:moveTo>
                    <a:pt x="51" y="0"/>
                  </a:moveTo>
                  <a:lnTo>
                    <a:pt x="51" y="0"/>
                  </a:lnTo>
                  <a:lnTo>
                    <a:pt x="45" y="13"/>
                  </a:lnTo>
                  <a:lnTo>
                    <a:pt x="39" y="24"/>
                  </a:lnTo>
                  <a:lnTo>
                    <a:pt x="32" y="39"/>
                  </a:lnTo>
                  <a:lnTo>
                    <a:pt x="25" y="51"/>
                  </a:lnTo>
                  <a:lnTo>
                    <a:pt x="20" y="63"/>
                  </a:lnTo>
                  <a:lnTo>
                    <a:pt x="13" y="72"/>
                  </a:lnTo>
                  <a:lnTo>
                    <a:pt x="6" y="79"/>
                  </a:lnTo>
                  <a:lnTo>
                    <a:pt x="0" y="84"/>
                  </a:lnTo>
                </a:path>
              </a:pathLst>
            </a:custGeom>
            <a:noFill/>
            <a:ln w="12700" cap="rnd">
              <a:solidFill>
                <a:srgbClr val="0000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8" name="Freeform 27"/>
            <p:cNvSpPr>
              <a:spLocks/>
            </p:cNvSpPr>
            <p:nvPr/>
          </p:nvSpPr>
          <p:spPr bwMode="auto">
            <a:xfrm>
              <a:off x="3402" y="3841"/>
              <a:ext cx="3" cy="43"/>
            </a:xfrm>
            <a:custGeom>
              <a:avLst/>
              <a:gdLst>
                <a:gd name="T0" fmla="*/ 0 w 3"/>
                <a:gd name="T1" fmla="*/ 0 h 43"/>
                <a:gd name="T2" fmla="*/ 0 w 3"/>
                <a:gd name="T3" fmla="*/ 0 h 43"/>
                <a:gd name="T4" fmla="*/ 0 w 3"/>
                <a:gd name="T5" fmla="*/ 10 h 43"/>
                <a:gd name="T6" fmla="*/ 2 w 3"/>
                <a:gd name="T7" fmla="*/ 25 h 43"/>
                <a:gd name="T8" fmla="*/ 2 w 3"/>
                <a:gd name="T9" fmla="*/ 39 h 43"/>
                <a:gd name="T10" fmla="*/ 2 w 3"/>
                <a:gd name="T11" fmla="*/ 42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43"/>
                <a:gd name="T20" fmla="*/ 3 w 3"/>
                <a:gd name="T21" fmla="*/ 43 h 4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43">
                  <a:moveTo>
                    <a:pt x="0" y="0"/>
                  </a:moveTo>
                  <a:lnTo>
                    <a:pt x="0" y="0"/>
                  </a:lnTo>
                  <a:lnTo>
                    <a:pt x="0" y="10"/>
                  </a:lnTo>
                  <a:lnTo>
                    <a:pt x="2" y="25"/>
                  </a:lnTo>
                  <a:lnTo>
                    <a:pt x="2" y="39"/>
                  </a:lnTo>
                  <a:lnTo>
                    <a:pt x="2" y="42"/>
                  </a:lnTo>
                </a:path>
              </a:pathLst>
            </a:custGeom>
            <a:noFill/>
            <a:ln w="12700" cap="rnd">
              <a:solidFill>
                <a:srgbClr val="0000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9" name="Line 28"/>
            <p:cNvSpPr>
              <a:spLocks noChangeShapeType="1"/>
            </p:cNvSpPr>
            <p:nvPr/>
          </p:nvSpPr>
          <p:spPr bwMode="auto">
            <a:xfrm>
              <a:off x="3274" y="3373"/>
              <a:ext cx="125" cy="46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3110" name="Picture 29"/>
            <p:cNvPicPr>
              <a:picLocks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6" y="4019"/>
              <a:ext cx="352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102" name="Picture 30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28913">
            <a:off x="5562600" y="4171950"/>
            <a:ext cx="10033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31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3" y="2001838"/>
            <a:ext cx="1462087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32" descr="Copy (6) of atom1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00250"/>
            <a:ext cx="14478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33" descr="Copy (6) of atom1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000250"/>
            <a:ext cx="14478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1" name="Text Box 37"/>
          <p:cNvSpPr txBox="1">
            <a:spLocks noChangeArrowheads="1"/>
          </p:cNvSpPr>
          <p:nvPr/>
        </p:nvSpPr>
        <p:spPr bwMode="auto">
          <a:xfrm>
            <a:off x="3962400" y="1254125"/>
            <a:ext cx="152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u="sng">
                <a:solidFill>
                  <a:srgbClr val="0000FF"/>
                </a:solidFill>
              </a:rPr>
              <a:t>BÀI: 9</a:t>
            </a:r>
          </a:p>
        </p:txBody>
      </p:sp>
      <p:sp>
        <p:nvSpPr>
          <p:cNvPr id="3082" name="WordArt 39"/>
          <p:cNvSpPr>
            <a:spLocks noChangeArrowheads="1" noChangeShapeType="1" noTextEdit="1"/>
          </p:cNvSpPr>
          <p:nvPr/>
        </p:nvSpPr>
        <p:spPr bwMode="auto">
          <a:xfrm>
            <a:off x="2514600" y="171450"/>
            <a:ext cx="4038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Công nghệ 9</a:t>
            </a:r>
          </a:p>
        </p:txBody>
      </p:sp>
      <p:pic>
        <p:nvPicPr>
          <p:cNvPr id="3083" name="Picture 40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1841500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41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300" y="3590925"/>
            <a:ext cx="267970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15" name="Rectangle 43"/>
          <p:cNvSpPr>
            <a:spLocks noChangeArrowheads="1"/>
          </p:cNvSpPr>
          <p:nvPr/>
        </p:nvSpPr>
        <p:spPr bwMode="auto">
          <a:xfrm>
            <a:off x="228600" y="1428750"/>
            <a:ext cx="8915400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n-US" sz="40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algn="ctr">
              <a:defRPr/>
            </a:pPr>
            <a:r>
              <a:rPr lang="en-US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HAI CÔNG TẮC BA CỰC </a:t>
            </a:r>
            <a:br>
              <a:rPr lang="en-US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endParaRPr lang="en-US" sz="40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algn="ctr">
              <a:defRPr/>
            </a:pPr>
            <a:r>
              <a:rPr lang="en-US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ĐIỀU KHIỂN MỘT ĐÈN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1066800" y="2851150"/>
            <a:ext cx="72390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latin typeface="Tahoma" panose="020B0604030504040204" pitchFamily="34" charset="0"/>
                <a:sym typeface="Wingdings" panose="05000000000000000000" pitchFamily="2" charset="2"/>
              </a:rPr>
              <a:t></a:t>
            </a:r>
            <a:r>
              <a:rPr lang="en-US" altLang="en-US" sz="2800">
                <a:latin typeface="Tahoma" panose="020B0604030504040204" pitchFamily="34" charset="0"/>
              </a:rPr>
              <a:t>Công dụng của hai công tắc ba cực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228600" y="3429000"/>
            <a:ext cx="8610600" cy="1077913"/>
          </a:xfrm>
          <a:prstGeom prst="rect">
            <a:avLst/>
          </a:prstGeom>
          <a:gradFill rotWithShape="1">
            <a:gsLst>
              <a:gs pos="0">
                <a:srgbClr val="CCFF99"/>
              </a:gs>
              <a:gs pos="50000">
                <a:srgbClr val="FFFFFF"/>
              </a:gs>
              <a:gs pos="100000">
                <a:srgbClr val="CCFF99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4" algn="ctr" eaLnBrk="1" hangingPunct="1"/>
            <a:r>
              <a:rPr lang="en-US" altLang="en-US" sz="3200">
                <a:solidFill>
                  <a:srgbClr val="FF0000"/>
                </a:solidFill>
                <a:latin typeface="Tahoma" panose="020B0604030504040204" pitchFamily="34" charset="0"/>
                <a:sym typeface="Wingdings" panose="05000000000000000000" pitchFamily="2" charset="2"/>
              </a:rPr>
              <a:t>Dùng để bật tắt đèn mà công tắc </a:t>
            </a:r>
          </a:p>
          <a:p>
            <a:pPr lvl="4" algn="ctr" eaLnBrk="1" hangingPunct="1"/>
            <a:r>
              <a:rPr lang="en-US" altLang="en-US" sz="3200">
                <a:solidFill>
                  <a:srgbClr val="FF0000"/>
                </a:solidFill>
                <a:latin typeface="Tahoma" panose="020B0604030504040204" pitchFamily="34" charset="0"/>
                <a:sym typeface="Wingdings" panose="05000000000000000000" pitchFamily="2" charset="2"/>
              </a:rPr>
              <a:t>ở hai nơi khác nhau.</a:t>
            </a:r>
            <a:endParaRPr lang="en-US" altLang="en-US" sz="2800">
              <a:latin typeface="Tahoma" panose="020B0604030504040204" pitchFamily="34" charset="0"/>
            </a:endParaRPr>
          </a:p>
        </p:txBody>
      </p:sp>
      <p:sp>
        <p:nvSpPr>
          <p:cNvPr id="21508" name="Line 4"/>
          <p:cNvSpPr>
            <a:spLocks noChangeShapeType="1"/>
          </p:cNvSpPr>
          <p:nvPr/>
        </p:nvSpPr>
        <p:spPr bwMode="auto">
          <a:xfrm>
            <a:off x="1447800" y="920750"/>
            <a:ext cx="609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09" name="Line 5"/>
          <p:cNvSpPr>
            <a:spLocks noChangeShapeType="1"/>
          </p:cNvSpPr>
          <p:nvPr/>
        </p:nvSpPr>
        <p:spPr bwMode="auto">
          <a:xfrm>
            <a:off x="1447800" y="1149350"/>
            <a:ext cx="60198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0" name="Line 6"/>
          <p:cNvSpPr>
            <a:spLocks noChangeShapeType="1"/>
          </p:cNvSpPr>
          <p:nvPr/>
        </p:nvSpPr>
        <p:spPr bwMode="auto">
          <a:xfrm>
            <a:off x="2036763" y="1149350"/>
            <a:ext cx="0" cy="131445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2743200" y="2389188"/>
            <a:ext cx="609600" cy="1714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12" name="Line 8"/>
          <p:cNvSpPr>
            <a:spLocks noChangeShapeType="1"/>
          </p:cNvSpPr>
          <p:nvPr/>
        </p:nvSpPr>
        <p:spPr bwMode="auto">
          <a:xfrm>
            <a:off x="2043113" y="2463800"/>
            <a:ext cx="6858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3" name="Line 9"/>
          <p:cNvSpPr>
            <a:spLocks noChangeShapeType="1"/>
          </p:cNvSpPr>
          <p:nvPr/>
        </p:nvSpPr>
        <p:spPr bwMode="auto">
          <a:xfrm>
            <a:off x="3352800" y="2463800"/>
            <a:ext cx="6096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4070350" y="2192338"/>
            <a:ext cx="304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ym typeface="Wingdings" panose="05000000000000000000" pitchFamily="2" charset="2"/>
              </a:rPr>
              <a:t></a:t>
            </a:r>
          </a:p>
        </p:txBody>
      </p:sp>
      <p:sp>
        <p:nvSpPr>
          <p:cNvPr id="21515" name="Oval 11"/>
          <p:cNvSpPr>
            <a:spLocks noChangeArrowheads="1"/>
          </p:cNvSpPr>
          <p:nvPr/>
        </p:nvSpPr>
        <p:spPr bwMode="auto">
          <a:xfrm>
            <a:off x="3810000" y="2235200"/>
            <a:ext cx="6096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16" name="Text Box 12"/>
          <p:cNvSpPr txBox="1">
            <a:spLocks noChangeArrowheads="1"/>
          </p:cNvSpPr>
          <p:nvPr/>
        </p:nvSpPr>
        <p:spPr bwMode="auto">
          <a:xfrm>
            <a:off x="4038600" y="2427288"/>
            <a:ext cx="762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ym typeface="Wingdings" panose="05000000000000000000" pitchFamily="2" charset="2"/>
              </a:rPr>
              <a:t></a:t>
            </a:r>
          </a:p>
        </p:txBody>
      </p:sp>
      <p:sp>
        <p:nvSpPr>
          <p:cNvPr id="21517" name="Line 13"/>
          <p:cNvSpPr>
            <a:spLocks noChangeShapeType="1"/>
          </p:cNvSpPr>
          <p:nvPr/>
        </p:nvSpPr>
        <p:spPr bwMode="auto">
          <a:xfrm flipV="1">
            <a:off x="4246563" y="2306638"/>
            <a:ext cx="16002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8" name="Line 14"/>
          <p:cNvSpPr>
            <a:spLocks noChangeShapeType="1"/>
          </p:cNvSpPr>
          <p:nvPr/>
        </p:nvSpPr>
        <p:spPr bwMode="auto">
          <a:xfrm>
            <a:off x="4191000" y="2578100"/>
            <a:ext cx="16764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9" name="Line 15"/>
          <p:cNvSpPr>
            <a:spLocks noChangeShapeType="1"/>
          </p:cNvSpPr>
          <p:nvPr/>
        </p:nvSpPr>
        <p:spPr bwMode="auto">
          <a:xfrm flipV="1">
            <a:off x="6858000" y="1492250"/>
            <a:ext cx="0" cy="9144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0" name="AutoShape 16"/>
          <p:cNvSpPr>
            <a:spLocks noChangeArrowheads="1"/>
          </p:cNvSpPr>
          <p:nvPr/>
        </p:nvSpPr>
        <p:spPr bwMode="auto">
          <a:xfrm>
            <a:off x="6629400" y="1320800"/>
            <a:ext cx="457200" cy="342900"/>
          </a:xfrm>
          <a:prstGeom prst="flowChartSummingJunction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21" name="Line 17"/>
          <p:cNvSpPr>
            <a:spLocks noChangeShapeType="1"/>
          </p:cNvSpPr>
          <p:nvPr/>
        </p:nvSpPr>
        <p:spPr bwMode="auto">
          <a:xfrm flipV="1">
            <a:off x="6858000" y="920750"/>
            <a:ext cx="0" cy="400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2" name="Line 18"/>
          <p:cNvSpPr>
            <a:spLocks noChangeShapeType="1"/>
          </p:cNvSpPr>
          <p:nvPr/>
        </p:nvSpPr>
        <p:spPr bwMode="auto">
          <a:xfrm flipV="1">
            <a:off x="3983038" y="2327275"/>
            <a:ext cx="220662" cy="131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3" name="Text Box 19"/>
          <p:cNvSpPr txBox="1">
            <a:spLocks noChangeArrowheads="1"/>
          </p:cNvSpPr>
          <p:nvPr/>
        </p:nvSpPr>
        <p:spPr bwMode="auto">
          <a:xfrm>
            <a:off x="3810000" y="2339975"/>
            <a:ext cx="457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ym typeface="Wingdings" panose="05000000000000000000" pitchFamily="2" charset="2"/>
              </a:rPr>
              <a:t></a:t>
            </a:r>
          </a:p>
        </p:txBody>
      </p:sp>
      <p:sp>
        <p:nvSpPr>
          <p:cNvPr id="21524" name="Text Box 20"/>
          <p:cNvSpPr txBox="1">
            <a:spLocks noChangeArrowheads="1"/>
          </p:cNvSpPr>
          <p:nvPr/>
        </p:nvSpPr>
        <p:spPr bwMode="auto">
          <a:xfrm>
            <a:off x="7239000" y="1549400"/>
            <a:ext cx="609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VNI-Times" pitchFamily="2" charset="0"/>
              </a:rPr>
              <a:t>Ñ</a:t>
            </a:r>
          </a:p>
        </p:txBody>
      </p:sp>
      <p:sp>
        <p:nvSpPr>
          <p:cNvPr id="21525" name="Text Box 21"/>
          <p:cNvSpPr txBox="1">
            <a:spLocks noChangeArrowheads="1"/>
          </p:cNvSpPr>
          <p:nvPr/>
        </p:nvSpPr>
        <p:spPr bwMode="auto">
          <a:xfrm>
            <a:off x="7505700" y="992188"/>
            <a:ext cx="381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VNI-Times" pitchFamily="2" charset="0"/>
              </a:rPr>
              <a:t>A</a:t>
            </a:r>
          </a:p>
        </p:txBody>
      </p:sp>
      <p:sp>
        <p:nvSpPr>
          <p:cNvPr id="21526" name="Text Box 22"/>
          <p:cNvSpPr txBox="1">
            <a:spLocks noChangeArrowheads="1"/>
          </p:cNvSpPr>
          <p:nvPr/>
        </p:nvSpPr>
        <p:spPr bwMode="auto">
          <a:xfrm>
            <a:off x="7521575" y="725488"/>
            <a:ext cx="381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VNI-Times" pitchFamily="2" charset="0"/>
              </a:rPr>
              <a:t>O</a:t>
            </a:r>
          </a:p>
        </p:txBody>
      </p:sp>
      <p:sp>
        <p:nvSpPr>
          <p:cNvPr id="21527" name="Text Box 23"/>
          <p:cNvSpPr txBox="1">
            <a:spLocks noChangeArrowheads="1"/>
          </p:cNvSpPr>
          <p:nvPr/>
        </p:nvSpPr>
        <p:spPr bwMode="auto">
          <a:xfrm>
            <a:off x="5943600" y="2292350"/>
            <a:ext cx="304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ym typeface="Wingdings" panose="05000000000000000000" pitchFamily="2" charset="2"/>
              </a:rPr>
              <a:t></a:t>
            </a:r>
          </a:p>
        </p:txBody>
      </p:sp>
      <p:sp>
        <p:nvSpPr>
          <p:cNvPr id="21528" name="Oval 24"/>
          <p:cNvSpPr>
            <a:spLocks noChangeArrowheads="1"/>
          </p:cNvSpPr>
          <p:nvPr/>
        </p:nvSpPr>
        <p:spPr bwMode="auto">
          <a:xfrm>
            <a:off x="5638800" y="2235200"/>
            <a:ext cx="6096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29" name="Line 25"/>
          <p:cNvSpPr>
            <a:spLocks noChangeShapeType="1"/>
          </p:cNvSpPr>
          <p:nvPr/>
        </p:nvSpPr>
        <p:spPr bwMode="auto">
          <a:xfrm flipV="1">
            <a:off x="5943600" y="2406650"/>
            <a:ext cx="152400" cy="171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30" name="Text Box 26"/>
          <p:cNvSpPr txBox="1">
            <a:spLocks noChangeArrowheads="1"/>
          </p:cNvSpPr>
          <p:nvPr/>
        </p:nvSpPr>
        <p:spPr bwMode="auto">
          <a:xfrm>
            <a:off x="5749925" y="2171700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ym typeface="Wingdings" panose="05000000000000000000" pitchFamily="2" charset="2"/>
              </a:rPr>
              <a:t></a:t>
            </a:r>
          </a:p>
        </p:txBody>
      </p:sp>
      <p:sp>
        <p:nvSpPr>
          <p:cNvPr id="21531" name="Text Box 27"/>
          <p:cNvSpPr txBox="1">
            <a:spLocks noChangeArrowheads="1"/>
          </p:cNvSpPr>
          <p:nvPr/>
        </p:nvSpPr>
        <p:spPr bwMode="auto">
          <a:xfrm>
            <a:off x="5756275" y="2443163"/>
            <a:ext cx="457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ym typeface="Wingdings" panose="05000000000000000000" pitchFamily="2" charset="2"/>
              </a:rPr>
              <a:t></a:t>
            </a:r>
          </a:p>
        </p:txBody>
      </p:sp>
      <p:sp>
        <p:nvSpPr>
          <p:cNvPr id="21532" name="Line 28"/>
          <p:cNvSpPr>
            <a:spLocks noChangeShapeType="1"/>
          </p:cNvSpPr>
          <p:nvPr/>
        </p:nvSpPr>
        <p:spPr bwMode="auto">
          <a:xfrm>
            <a:off x="6096000" y="2406650"/>
            <a:ext cx="7620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33" name="Text Box 29"/>
          <p:cNvSpPr txBox="1">
            <a:spLocks noChangeArrowheads="1"/>
          </p:cNvSpPr>
          <p:nvPr/>
        </p:nvSpPr>
        <p:spPr bwMode="auto">
          <a:xfrm>
            <a:off x="3962400" y="1949450"/>
            <a:ext cx="457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/>
              <a:t>1</a:t>
            </a:r>
          </a:p>
        </p:txBody>
      </p:sp>
      <p:sp>
        <p:nvSpPr>
          <p:cNvPr id="21534" name="Text Box 30"/>
          <p:cNvSpPr txBox="1">
            <a:spLocks noChangeArrowheads="1"/>
          </p:cNvSpPr>
          <p:nvPr/>
        </p:nvSpPr>
        <p:spPr bwMode="auto">
          <a:xfrm>
            <a:off x="5535613" y="1949450"/>
            <a:ext cx="838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/>
              <a:t>1</a:t>
            </a:r>
          </a:p>
        </p:txBody>
      </p:sp>
      <p:sp>
        <p:nvSpPr>
          <p:cNvPr id="21535" name="Text Box 31"/>
          <p:cNvSpPr txBox="1">
            <a:spLocks noChangeArrowheads="1"/>
          </p:cNvSpPr>
          <p:nvPr/>
        </p:nvSpPr>
        <p:spPr bwMode="auto">
          <a:xfrm>
            <a:off x="3844925" y="2660650"/>
            <a:ext cx="609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/>
              <a:t>2</a:t>
            </a:r>
          </a:p>
        </p:txBody>
      </p:sp>
      <p:sp>
        <p:nvSpPr>
          <p:cNvPr id="21536" name="Text Box 32"/>
          <p:cNvSpPr txBox="1">
            <a:spLocks noChangeArrowheads="1"/>
          </p:cNvSpPr>
          <p:nvPr/>
        </p:nvSpPr>
        <p:spPr bwMode="auto">
          <a:xfrm>
            <a:off x="5715000" y="2660650"/>
            <a:ext cx="381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/>
              <a:t>2</a:t>
            </a:r>
          </a:p>
        </p:txBody>
      </p:sp>
      <p:sp>
        <p:nvSpPr>
          <p:cNvPr id="35" name="Text Box 3"/>
          <p:cNvSpPr txBox="1">
            <a:spLocks noChangeArrowheads="1"/>
          </p:cNvSpPr>
          <p:nvPr/>
        </p:nvSpPr>
        <p:spPr bwMode="auto">
          <a:xfrm>
            <a:off x="304800" y="4335463"/>
            <a:ext cx="8610600" cy="584200"/>
          </a:xfrm>
          <a:prstGeom prst="rect">
            <a:avLst/>
          </a:prstGeom>
          <a:gradFill rotWithShape="1">
            <a:gsLst>
              <a:gs pos="0">
                <a:srgbClr val="CCFF99"/>
              </a:gs>
              <a:gs pos="50000">
                <a:srgbClr val="FFFFFF"/>
              </a:gs>
              <a:gs pos="100000">
                <a:srgbClr val="CCFF99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4" algn="ctr" eaLnBrk="1" hangingPunct="1"/>
            <a:r>
              <a:rPr lang="en-US" altLang="en-US" sz="3200">
                <a:solidFill>
                  <a:srgbClr val="FF0000"/>
                </a:solidFill>
                <a:latin typeface="Tahoma" panose="020B0604030504040204" pitchFamily="34" charset="0"/>
                <a:sym typeface="Wingdings" panose="05000000000000000000" pitchFamily="2" charset="2"/>
              </a:rPr>
              <a:t>Hay còn gọi là công tắc </a:t>
            </a:r>
            <a:r>
              <a:rPr lang="vi-VN" altLang="en-US" sz="3200">
                <a:solidFill>
                  <a:srgbClr val="FF0000"/>
                </a:solidFill>
                <a:latin typeface="Tahoma" panose="020B0604030504040204" pitchFamily="34" charset="0"/>
                <a:sym typeface="Wingdings" panose="05000000000000000000" pitchFamily="2" charset="2"/>
              </a:rPr>
              <a:t>đè</a:t>
            </a:r>
            <a:r>
              <a:rPr lang="en-US" altLang="en-US" sz="3200">
                <a:solidFill>
                  <a:srgbClr val="FF0000"/>
                </a:solidFill>
                <a:latin typeface="Tahoma" panose="020B0604030504040204" pitchFamily="34" charset="0"/>
                <a:sym typeface="Wingdings" panose="05000000000000000000" pitchFamily="2" charset="2"/>
              </a:rPr>
              <a:t>n cầu thang.</a:t>
            </a:r>
            <a:endParaRPr lang="en-US" altLang="en-US" sz="2800">
              <a:latin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3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3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18435" grpId="0" animBg="1"/>
      <p:bldP spid="3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990600" y="2457450"/>
            <a:ext cx="7162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latin typeface="Tahoma" panose="020B0604030504040204" pitchFamily="34" charset="0"/>
              </a:rPr>
              <a:t>Nguyên tắc hoạt động của mạch?</a:t>
            </a: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304800" y="2971800"/>
            <a:ext cx="8458200" cy="1816100"/>
          </a:xfrm>
          <a:prstGeom prst="rect">
            <a:avLst/>
          </a:prstGeom>
          <a:gradFill rotWithShape="1">
            <a:gsLst>
              <a:gs pos="0">
                <a:srgbClr val="FFFFCC"/>
              </a:gs>
              <a:gs pos="50000">
                <a:srgbClr val="FFFFFF"/>
              </a:gs>
              <a:gs pos="100000">
                <a:srgbClr val="FFFFCC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latin typeface="Tahoma" panose="020B0604030504040204" pitchFamily="34" charset="0"/>
                <a:sym typeface="Wingdings" panose="05000000000000000000" pitchFamily="2" charset="2"/>
              </a:rPr>
              <a:t>      Khi 2 công tắc 3 cực ở cùng vị trí 1,1 hoặc 2,2 </a:t>
            </a:r>
          </a:p>
          <a:p>
            <a:pPr algn="ctr" eaLnBrk="1" hangingPunct="1"/>
            <a:r>
              <a:rPr lang="en-US" altLang="en-US" sz="2800">
                <a:latin typeface="Tahoma" panose="020B0604030504040204" pitchFamily="34" charset="0"/>
                <a:sym typeface="Wingdings" panose="05000000000000000000" pitchFamily="2" charset="2"/>
              </a:rPr>
              <a:t>     thì mạch kín đèn sáng</a:t>
            </a:r>
          </a:p>
          <a:p>
            <a:pPr algn="ctr" eaLnBrk="1" hangingPunct="1"/>
            <a:r>
              <a:rPr lang="en-US" altLang="en-US" sz="2800">
                <a:latin typeface="Tahoma" panose="020B0604030504040204" pitchFamily="34" charset="0"/>
                <a:sym typeface="Wingdings" panose="05000000000000000000" pitchFamily="2" charset="2"/>
              </a:rPr>
              <a:t>Khi 2 công tắc 3 cực ở 2 vị trí đối nhau 1,2 </a:t>
            </a:r>
          </a:p>
          <a:p>
            <a:pPr algn="ctr" eaLnBrk="1" hangingPunct="1"/>
            <a:r>
              <a:rPr lang="en-US" altLang="en-US" sz="2800">
                <a:latin typeface="Tahoma" panose="020B0604030504040204" pitchFamily="34" charset="0"/>
                <a:sym typeface="Wingdings" panose="05000000000000000000" pitchFamily="2" charset="2"/>
              </a:rPr>
              <a:t>    hoặc 2,1 thì mạch hở đèn tắt</a:t>
            </a:r>
          </a:p>
        </p:txBody>
      </p:sp>
      <p:sp>
        <p:nvSpPr>
          <p:cNvPr id="22532" name="Line 4"/>
          <p:cNvSpPr>
            <a:spLocks noChangeShapeType="1"/>
          </p:cNvSpPr>
          <p:nvPr/>
        </p:nvSpPr>
        <p:spPr bwMode="auto">
          <a:xfrm>
            <a:off x="1447800" y="536575"/>
            <a:ext cx="609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3" name="Line 5"/>
          <p:cNvSpPr>
            <a:spLocks noChangeShapeType="1"/>
          </p:cNvSpPr>
          <p:nvPr/>
        </p:nvSpPr>
        <p:spPr bwMode="auto">
          <a:xfrm>
            <a:off x="1447800" y="765175"/>
            <a:ext cx="60198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4" name="Line 6"/>
          <p:cNvSpPr>
            <a:spLocks noChangeShapeType="1"/>
          </p:cNvSpPr>
          <p:nvPr/>
        </p:nvSpPr>
        <p:spPr bwMode="auto">
          <a:xfrm>
            <a:off x="2036763" y="765175"/>
            <a:ext cx="0" cy="131445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2743200" y="2006600"/>
            <a:ext cx="609600" cy="1714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536" name="Line 8"/>
          <p:cNvSpPr>
            <a:spLocks noChangeShapeType="1"/>
          </p:cNvSpPr>
          <p:nvPr/>
        </p:nvSpPr>
        <p:spPr bwMode="auto">
          <a:xfrm>
            <a:off x="2043113" y="2079625"/>
            <a:ext cx="6858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7" name="Line 9"/>
          <p:cNvSpPr>
            <a:spLocks noChangeShapeType="1"/>
          </p:cNvSpPr>
          <p:nvPr/>
        </p:nvSpPr>
        <p:spPr bwMode="auto">
          <a:xfrm>
            <a:off x="3352800" y="2079625"/>
            <a:ext cx="6096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8" name="Text Box 10"/>
          <p:cNvSpPr txBox="1">
            <a:spLocks noChangeArrowheads="1"/>
          </p:cNvSpPr>
          <p:nvPr/>
        </p:nvSpPr>
        <p:spPr bwMode="auto">
          <a:xfrm>
            <a:off x="4070350" y="1808163"/>
            <a:ext cx="304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ym typeface="Wingdings" panose="05000000000000000000" pitchFamily="2" charset="2"/>
              </a:rPr>
              <a:t></a:t>
            </a:r>
          </a:p>
        </p:txBody>
      </p:sp>
      <p:sp>
        <p:nvSpPr>
          <p:cNvPr id="22539" name="Oval 11"/>
          <p:cNvSpPr>
            <a:spLocks noChangeArrowheads="1"/>
          </p:cNvSpPr>
          <p:nvPr/>
        </p:nvSpPr>
        <p:spPr bwMode="auto">
          <a:xfrm>
            <a:off x="3810000" y="1851025"/>
            <a:ext cx="6096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540" name="Text Box 12"/>
          <p:cNvSpPr txBox="1">
            <a:spLocks noChangeArrowheads="1"/>
          </p:cNvSpPr>
          <p:nvPr/>
        </p:nvSpPr>
        <p:spPr bwMode="auto">
          <a:xfrm>
            <a:off x="4038600" y="2044700"/>
            <a:ext cx="762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ym typeface="Wingdings" panose="05000000000000000000" pitchFamily="2" charset="2"/>
              </a:rPr>
              <a:t></a:t>
            </a:r>
          </a:p>
        </p:txBody>
      </p:sp>
      <p:sp>
        <p:nvSpPr>
          <p:cNvPr id="22541" name="Line 13"/>
          <p:cNvSpPr>
            <a:spLocks noChangeShapeType="1"/>
          </p:cNvSpPr>
          <p:nvPr/>
        </p:nvSpPr>
        <p:spPr bwMode="auto">
          <a:xfrm flipV="1">
            <a:off x="4246563" y="1924050"/>
            <a:ext cx="16002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2" name="Line 14"/>
          <p:cNvSpPr>
            <a:spLocks noChangeShapeType="1"/>
          </p:cNvSpPr>
          <p:nvPr/>
        </p:nvSpPr>
        <p:spPr bwMode="auto">
          <a:xfrm>
            <a:off x="4191000" y="2193925"/>
            <a:ext cx="16764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3" name="Line 15"/>
          <p:cNvSpPr>
            <a:spLocks noChangeShapeType="1"/>
          </p:cNvSpPr>
          <p:nvPr/>
        </p:nvSpPr>
        <p:spPr bwMode="auto">
          <a:xfrm flipV="1">
            <a:off x="6858000" y="1108075"/>
            <a:ext cx="0" cy="9144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4" name="AutoShape 16"/>
          <p:cNvSpPr>
            <a:spLocks noChangeArrowheads="1"/>
          </p:cNvSpPr>
          <p:nvPr/>
        </p:nvSpPr>
        <p:spPr bwMode="auto">
          <a:xfrm>
            <a:off x="6629400" y="936625"/>
            <a:ext cx="457200" cy="342900"/>
          </a:xfrm>
          <a:prstGeom prst="flowChartSummingJunction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545" name="Line 17"/>
          <p:cNvSpPr>
            <a:spLocks noChangeShapeType="1"/>
          </p:cNvSpPr>
          <p:nvPr/>
        </p:nvSpPr>
        <p:spPr bwMode="auto">
          <a:xfrm flipV="1">
            <a:off x="6858000" y="536575"/>
            <a:ext cx="0" cy="400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6" name="Line 18"/>
          <p:cNvSpPr>
            <a:spLocks noChangeShapeType="1"/>
          </p:cNvSpPr>
          <p:nvPr/>
        </p:nvSpPr>
        <p:spPr bwMode="auto">
          <a:xfrm flipV="1">
            <a:off x="3983038" y="1944688"/>
            <a:ext cx="220662" cy="130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7" name="Text Box 19"/>
          <p:cNvSpPr txBox="1">
            <a:spLocks noChangeArrowheads="1"/>
          </p:cNvSpPr>
          <p:nvPr/>
        </p:nvSpPr>
        <p:spPr bwMode="auto">
          <a:xfrm>
            <a:off x="3810000" y="1955800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ym typeface="Wingdings" panose="05000000000000000000" pitchFamily="2" charset="2"/>
              </a:rPr>
              <a:t></a:t>
            </a:r>
          </a:p>
        </p:txBody>
      </p:sp>
      <p:sp>
        <p:nvSpPr>
          <p:cNvPr id="22548" name="Text Box 20"/>
          <p:cNvSpPr txBox="1">
            <a:spLocks noChangeArrowheads="1"/>
          </p:cNvSpPr>
          <p:nvPr/>
        </p:nvSpPr>
        <p:spPr bwMode="auto">
          <a:xfrm>
            <a:off x="7239000" y="1165225"/>
            <a:ext cx="609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VNI-Times" pitchFamily="2" charset="0"/>
              </a:rPr>
              <a:t>Ñ</a:t>
            </a:r>
          </a:p>
        </p:txBody>
      </p:sp>
      <p:sp>
        <p:nvSpPr>
          <p:cNvPr id="22549" name="Text Box 21"/>
          <p:cNvSpPr txBox="1">
            <a:spLocks noChangeArrowheads="1"/>
          </p:cNvSpPr>
          <p:nvPr/>
        </p:nvSpPr>
        <p:spPr bwMode="auto">
          <a:xfrm>
            <a:off x="7505700" y="608013"/>
            <a:ext cx="381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VNI-Times" pitchFamily="2" charset="0"/>
              </a:rPr>
              <a:t>A</a:t>
            </a:r>
          </a:p>
        </p:txBody>
      </p:sp>
      <p:sp>
        <p:nvSpPr>
          <p:cNvPr id="22550" name="Text Box 22"/>
          <p:cNvSpPr txBox="1">
            <a:spLocks noChangeArrowheads="1"/>
          </p:cNvSpPr>
          <p:nvPr/>
        </p:nvSpPr>
        <p:spPr bwMode="auto">
          <a:xfrm>
            <a:off x="7521575" y="342900"/>
            <a:ext cx="38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VNI-Times" pitchFamily="2" charset="0"/>
              </a:rPr>
              <a:t>O</a:t>
            </a:r>
          </a:p>
        </p:txBody>
      </p:sp>
      <p:sp>
        <p:nvSpPr>
          <p:cNvPr id="22551" name="Text Box 23"/>
          <p:cNvSpPr txBox="1">
            <a:spLocks noChangeArrowheads="1"/>
          </p:cNvSpPr>
          <p:nvPr/>
        </p:nvSpPr>
        <p:spPr bwMode="auto">
          <a:xfrm>
            <a:off x="5943600" y="1908175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ym typeface="Wingdings" panose="05000000000000000000" pitchFamily="2" charset="2"/>
              </a:rPr>
              <a:t></a:t>
            </a:r>
          </a:p>
        </p:txBody>
      </p:sp>
      <p:sp>
        <p:nvSpPr>
          <p:cNvPr id="22552" name="Oval 24"/>
          <p:cNvSpPr>
            <a:spLocks noChangeArrowheads="1"/>
          </p:cNvSpPr>
          <p:nvPr/>
        </p:nvSpPr>
        <p:spPr bwMode="auto">
          <a:xfrm>
            <a:off x="5638800" y="1851025"/>
            <a:ext cx="6096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553" name="Line 25"/>
          <p:cNvSpPr>
            <a:spLocks noChangeShapeType="1"/>
          </p:cNvSpPr>
          <p:nvPr/>
        </p:nvSpPr>
        <p:spPr bwMode="auto">
          <a:xfrm flipV="1">
            <a:off x="5943600" y="2022475"/>
            <a:ext cx="152400" cy="171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54" name="Text Box 26"/>
          <p:cNvSpPr txBox="1">
            <a:spLocks noChangeArrowheads="1"/>
          </p:cNvSpPr>
          <p:nvPr/>
        </p:nvSpPr>
        <p:spPr bwMode="auto">
          <a:xfrm>
            <a:off x="5749925" y="1789113"/>
            <a:ext cx="457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ym typeface="Wingdings" panose="05000000000000000000" pitchFamily="2" charset="2"/>
              </a:rPr>
              <a:t></a:t>
            </a:r>
          </a:p>
        </p:txBody>
      </p:sp>
      <p:sp>
        <p:nvSpPr>
          <p:cNvPr id="22555" name="Text Box 27"/>
          <p:cNvSpPr txBox="1">
            <a:spLocks noChangeArrowheads="1"/>
          </p:cNvSpPr>
          <p:nvPr/>
        </p:nvSpPr>
        <p:spPr bwMode="auto">
          <a:xfrm>
            <a:off x="5756275" y="2060575"/>
            <a:ext cx="457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ym typeface="Wingdings" panose="05000000000000000000" pitchFamily="2" charset="2"/>
              </a:rPr>
              <a:t></a:t>
            </a:r>
          </a:p>
        </p:txBody>
      </p:sp>
      <p:sp>
        <p:nvSpPr>
          <p:cNvPr id="22556" name="Line 28"/>
          <p:cNvSpPr>
            <a:spLocks noChangeShapeType="1"/>
          </p:cNvSpPr>
          <p:nvPr/>
        </p:nvSpPr>
        <p:spPr bwMode="auto">
          <a:xfrm>
            <a:off x="6096000" y="2022475"/>
            <a:ext cx="7620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57" name="Text Box 29"/>
          <p:cNvSpPr txBox="1">
            <a:spLocks noChangeArrowheads="1"/>
          </p:cNvSpPr>
          <p:nvPr/>
        </p:nvSpPr>
        <p:spPr bwMode="auto">
          <a:xfrm>
            <a:off x="3962400" y="1565275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/>
              <a:t>1</a:t>
            </a:r>
          </a:p>
        </p:txBody>
      </p:sp>
      <p:sp>
        <p:nvSpPr>
          <p:cNvPr id="22558" name="Text Box 30"/>
          <p:cNvSpPr txBox="1">
            <a:spLocks noChangeArrowheads="1"/>
          </p:cNvSpPr>
          <p:nvPr/>
        </p:nvSpPr>
        <p:spPr bwMode="auto">
          <a:xfrm>
            <a:off x="5535613" y="1565275"/>
            <a:ext cx="838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/>
              <a:t>1</a:t>
            </a:r>
          </a:p>
        </p:txBody>
      </p:sp>
      <p:sp>
        <p:nvSpPr>
          <p:cNvPr id="22559" name="Text Box 31"/>
          <p:cNvSpPr txBox="1">
            <a:spLocks noChangeArrowheads="1"/>
          </p:cNvSpPr>
          <p:nvPr/>
        </p:nvSpPr>
        <p:spPr bwMode="auto">
          <a:xfrm>
            <a:off x="3844925" y="2278063"/>
            <a:ext cx="609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/>
              <a:t>2</a:t>
            </a:r>
          </a:p>
        </p:txBody>
      </p:sp>
      <p:sp>
        <p:nvSpPr>
          <p:cNvPr id="22560" name="Text Box 32"/>
          <p:cNvSpPr txBox="1">
            <a:spLocks noChangeArrowheads="1"/>
          </p:cNvSpPr>
          <p:nvPr/>
        </p:nvSpPr>
        <p:spPr bwMode="auto">
          <a:xfrm>
            <a:off x="5715000" y="2278063"/>
            <a:ext cx="381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/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3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5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Line 4"/>
          <p:cNvSpPr>
            <a:spLocks noChangeShapeType="1"/>
          </p:cNvSpPr>
          <p:nvPr/>
        </p:nvSpPr>
        <p:spPr bwMode="auto">
          <a:xfrm>
            <a:off x="1447800" y="536575"/>
            <a:ext cx="609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55" name="Line 5"/>
          <p:cNvSpPr>
            <a:spLocks noChangeShapeType="1"/>
          </p:cNvSpPr>
          <p:nvPr/>
        </p:nvSpPr>
        <p:spPr bwMode="auto">
          <a:xfrm>
            <a:off x="1447800" y="765175"/>
            <a:ext cx="60198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56" name="Line 6"/>
          <p:cNvSpPr>
            <a:spLocks noChangeShapeType="1"/>
          </p:cNvSpPr>
          <p:nvPr/>
        </p:nvSpPr>
        <p:spPr bwMode="auto">
          <a:xfrm>
            <a:off x="2036763" y="765175"/>
            <a:ext cx="0" cy="131445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57" name="Rectangle 7"/>
          <p:cNvSpPr>
            <a:spLocks noChangeArrowheads="1"/>
          </p:cNvSpPr>
          <p:nvPr/>
        </p:nvSpPr>
        <p:spPr bwMode="auto">
          <a:xfrm>
            <a:off x="2743200" y="2006600"/>
            <a:ext cx="609600" cy="1714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558" name="Line 8"/>
          <p:cNvSpPr>
            <a:spLocks noChangeShapeType="1"/>
          </p:cNvSpPr>
          <p:nvPr/>
        </p:nvSpPr>
        <p:spPr bwMode="auto">
          <a:xfrm>
            <a:off x="2043113" y="2079625"/>
            <a:ext cx="6858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59" name="Line 9"/>
          <p:cNvSpPr>
            <a:spLocks noChangeShapeType="1"/>
          </p:cNvSpPr>
          <p:nvPr/>
        </p:nvSpPr>
        <p:spPr bwMode="auto">
          <a:xfrm>
            <a:off x="3352800" y="2079625"/>
            <a:ext cx="6096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0" name="Text Box 10"/>
          <p:cNvSpPr txBox="1">
            <a:spLocks noChangeArrowheads="1"/>
          </p:cNvSpPr>
          <p:nvPr/>
        </p:nvSpPr>
        <p:spPr bwMode="auto">
          <a:xfrm>
            <a:off x="4070350" y="1808163"/>
            <a:ext cx="304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ym typeface="Wingdings" panose="05000000000000000000" pitchFamily="2" charset="2"/>
              </a:rPr>
              <a:t></a:t>
            </a:r>
          </a:p>
        </p:txBody>
      </p:sp>
      <p:sp>
        <p:nvSpPr>
          <p:cNvPr id="23561" name="Oval 11"/>
          <p:cNvSpPr>
            <a:spLocks noChangeArrowheads="1"/>
          </p:cNvSpPr>
          <p:nvPr/>
        </p:nvSpPr>
        <p:spPr bwMode="auto">
          <a:xfrm>
            <a:off x="3810000" y="1851025"/>
            <a:ext cx="6096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562" name="Text Box 12"/>
          <p:cNvSpPr txBox="1">
            <a:spLocks noChangeArrowheads="1"/>
          </p:cNvSpPr>
          <p:nvPr/>
        </p:nvSpPr>
        <p:spPr bwMode="auto">
          <a:xfrm>
            <a:off x="4038600" y="2044700"/>
            <a:ext cx="762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ym typeface="Wingdings" panose="05000000000000000000" pitchFamily="2" charset="2"/>
              </a:rPr>
              <a:t></a:t>
            </a:r>
          </a:p>
        </p:txBody>
      </p:sp>
      <p:sp>
        <p:nvSpPr>
          <p:cNvPr id="23563" name="Line 13"/>
          <p:cNvSpPr>
            <a:spLocks noChangeShapeType="1"/>
          </p:cNvSpPr>
          <p:nvPr/>
        </p:nvSpPr>
        <p:spPr bwMode="auto">
          <a:xfrm flipV="1">
            <a:off x="4246563" y="1924050"/>
            <a:ext cx="16002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4" name="Line 14"/>
          <p:cNvSpPr>
            <a:spLocks noChangeShapeType="1"/>
          </p:cNvSpPr>
          <p:nvPr/>
        </p:nvSpPr>
        <p:spPr bwMode="auto">
          <a:xfrm>
            <a:off x="4191000" y="2193925"/>
            <a:ext cx="16764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5" name="Line 15"/>
          <p:cNvSpPr>
            <a:spLocks noChangeShapeType="1"/>
          </p:cNvSpPr>
          <p:nvPr/>
        </p:nvSpPr>
        <p:spPr bwMode="auto">
          <a:xfrm flipV="1">
            <a:off x="6858000" y="1108075"/>
            <a:ext cx="0" cy="9144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6" name="AutoShape 16"/>
          <p:cNvSpPr>
            <a:spLocks noChangeArrowheads="1"/>
          </p:cNvSpPr>
          <p:nvPr/>
        </p:nvSpPr>
        <p:spPr bwMode="auto">
          <a:xfrm>
            <a:off x="6629400" y="936625"/>
            <a:ext cx="457200" cy="342900"/>
          </a:xfrm>
          <a:prstGeom prst="flowChartSummingJunction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567" name="Line 17"/>
          <p:cNvSpPr>
            <a:spLocks noChangeShapeType="1"/>
          </p:cNvSpPr>
          <p:nvPr/>
        </p:nvSpPr>
        <p:spPr bwMode="auto">
          <a:xfrm flipV="1">
            <a:off x="6858000" y="536575"/>
            <a:ext cx="0" cy="400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8" name="Line 18"/>
          <p:cNvSpPr>
            <a:spLocks noChangeShapeType="1"/>
          </p:cNvSpPr>
          <p:nvPr/>
        </p:nvSpPr>
        <p:spPr bwMode="auto">
          <a:xfrm flipV="1">
            <a:off x="3983038" y="1944688"/>
            <a:ext cx="220662" cy="130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9" name="Text Box 19"/>
          <p:cNvSpPr txBox="1">
            <a:spLocks noChangeArrowheads="1"/>
          </p:cNvSpPr>
          <p:nvPr/>
        </p:nvSpPr>
        <p:spPr bwMode="auto">
          <a:xfrm>
            <a:off x="3810000" y="1955800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ym typeface="Wingdings" panose="05000000000000000000" pitchFamily="2" charset="2"/>
              </a:rPr>
              <a:t></a:t>
            </a:r>
          </a:p>
        </p:txBody>
      </p:sp>
      <p:sp>
        <p:nvSpPr>
          <p:cNvPr id="23570" name="Text Box 20"/>
          <p:cNvSpPr txBox="1">
            <a:spLocks noChangeArrowheads="1"/>
          </p:cNvSpPr>
          <p:nvPr/>
        </p:nvSpPr>
        <p:spPr bwMode="auto">
          <a:xfrm>
            <a:off x="381000" y="4000500"/>
            <a:ext cx="609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VNI-Times" pitchFamily="2" charset="0"/>
              </a:rPr>
              <a:t>A</a:t>
            </a:r>
          </a:p>
        </p:txBody>
      </p:sp>
      <p:sp>
        <p:nvSpPr>
          <p:cNvPr id="23571" name="Text Box 21"/>
          <p:cNvSpPr txBox="1">
            <a:spLocks noChangeArrowheads="1"/>
          </p:cNvSpPr>
          <p:nvPr/>
        </p:nvSpPr>
        <p:spPr bwMode="auto">
          <a:xfrm>
            <a:off x="7505700" y="608013"/>
            <a:ext cx="381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VNI-Times" pitchFamily="2" charset="0"/>
              </a:rPr>
              <a:t>A</a:t>
            </a:r>
          </a:p>
        </p:txBody>
      </p:sp>
      <p:sp>
        <p:nvSpPr>
          <p:cNvPr id="23572" name="Text Box 22"/>
          <p:cNvSpPr txBox="1">
            <a:spLocks noChangeArrowheads="1"/>
          </p:cNvSpPr>
          <p:nvPr/>
        </p:nvSpPr>
        <p:spPr bwMode="auto">
          <a:xfrm>
            <a:off x="7521575" y="342900"/>
            <a:ext cx="38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VNI-Times" pitchFamily="2" charset="0"/>
              </a:rPr>
              <a:t>O</a:t>
            </a:r>
          </a:p>
        </p:txBody>
      </p:sp>
      <p:sp>
        <p:nvSpPr>
          <p:cNvPr id="23573" name="Text Box 23"/>
          <p:cNvSpPr txBox="1">
            <a:spLocks noChangeArrowheads="1"/>
          </p:cNvSpPr>
          <p:nvPr/>
        </p:nvSpPr>
        <p:spPr bwMode="auto">
          <a:xfrm>
            <a:off x="5943600" y="1908175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ym typeface="Wingdings" panose="05000000000000000000" pitchFamily="2" charset="2"/>
              </a:rPr>
              <a:t></a:t>
            </a:r>
          </a:p>
        </p:txBody>
      </p:sp>
      <p:sp>
        <p:nvSpPr>
          <p:cNvPr id="23574" name="Oval 24"/>
          <p:cNvSpPr>
            <a:spLocks noChangeArrowheads="1"/>
          </p:cNvSpPr>
          <p:nvPr/>
        </p:nvSpPr>
        <p:spPr bwMode="auto">
          <a:xfrm>
            <a:off x="5638800" y="1851025"/>
            <a:ext cx="6096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575" name="Line 25"/>
          <p:cNvSpPr>
            <a:spLocks noChangeShapeType="1"/>
          </p:cNvSpPr>
          <p:nvPr/>
        </p:nvSpPr>
        <p:spPr bwMode="auto">
          <a:xfrm flipV="1">
            <a:off x="5943600" y="2022475"/>
            <a:ext cx="152400" cy="171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76" name="Text Box 26"/>
          <p:cNvSpPr txBox="1">
            <a:spLocks noChangeArrowheads="1"/>
          </p:cNvSpPr>
          <p:nvPr/>
        </p:nvSpPr>
        <p:spPr bwMode="auto">
          <a:xfrm>
            <a:off x="5749925" y="1789113"/>
            <a:ext cx="457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ym typeface="Wingdings" panose="05000000000000000000" pitchFamily="2" charset="2"/>
              </a:rPr>
              <a:t></a:t>
            </a:r>
          </a:p>
        </p:txBody>
      </p:sp>
      <p:sp>
        <p:nvSpPr>
          <p:cNvPr id="23577" name="Text Box 27"/>
          <p:cNvSpPr txBox="1">
            <a:spLocks noChangeArrowheads="1"/>
          </p:cNvSpPr>
          <p:nvPr/>
        </p:nvSpPr>
        <p:spPr bwMode="auto">
          <a:xfrm>
            <a:off x="5756275" y="2060575"/>
            <a:ext cx="457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ym typeface="Wingdings" panose="05000000000000000000" pitchFamily="2" charset="2"/>
              </a:rPr>
              <a:t></a:t>
            </a:r>
          </a:p>
        </p:txBody>
      </p:sp>
      <p:sp>
        <p:nvSpPr>
          <p:cNvPr id="23578" name="Line 28"/>
          <p:cNvSpPr>
            <a:spLocks noChangeShapeType="1"/>
          </p:cNvSpPr>
          <p:nvPr/>
        </p:nvSpPr>
        <p:spPr bwMode="auto">
          <a:xfrm>
            <a:off x="6096000" y="2022475"/>
            <a:ext cx="7620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79" name="Text Box 29"/>
          <p:cNvSpPr txBox="1">
            <a:spLocks noChangeArrowheads="1"/>
          </p:cNvSpPr>
          <p:nvPr/>
        </p:nvSpPr>
        <p:spPr bwMode="auto">
          <a:xfrm>
            <a:off x="3962400" y="1565275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/>
              <a:t>1</a:t>
            </a:r>
          </a:p>
        </p:txBody>
      </p:sp>
      <p:sp>
        <p:nvSpPr>
          <p:cNvPr id="23580" name="Text Box 30"/>
          <p:cNvSpPr txBox="1">
            <a:spLocks noChangeArrowheads="1"/>
          </p:cNvSpPr>
          <p:nvPr/>
        </p:nvSpPr>
        <p:spPr bwMode="auto">
          <a:xfrm>
            <a:off x="5535613" y="1565275"/>
            <a:ext cx="838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/>
              <a:t>1</a:t>
            </a:r>
          </a:p>
        </p:txBody>
      </p:sp>
      <p:sp>
        <p:nvSpPr>
          <p:cNvPr id="23581" name="Text Box 31"/>
          <p:cNvSpPr txBox="1">
            <a:spLocks noChangeArrowheads="1"/>
          </p:cNvSpPr>
          <p:nvPr/>
        </p:nvSpPr>
        <p:spPr bwMode="auto">
          <a:xfrm>
            <a:off x="3844925" y="2278063"/>
            <a:ext cx="609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/>
              <a:t>2</a:t>
            </a:r>
          </a:p>
        </p:txBody>
      </p:sp>
      <p:sp>
        <p:nvSpPr>
          <p:cNvPr id="23582" name="Text Box 32"/>
          <p:cNvSpPr txBox="1">
            <a:spLocks noChangeArrowheads="1"/>
          </p:cNvSpPr>
          <p:nvPr/>
        </p:nvSpPr>
        <p:spPr bwMode="auto">
          <a:xfrm>
            <a:off x="5715000" y="2278063"/>
            <a:ext cx="381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/>
              <a:t>2</a:t>
            </a:r>
          </a:p>
        </p:txBody>
      </p:sp>
      <p:sp>
        <p:nvSpPr>
          <p:cNvPr id="23583" name="Rectangle 7"/>
          <p:cNvSpPr>
            <a:spLocks noChangeArrowheads="1"/>
          </p:cNvSpPr>
          <p:nvPr/>
        </p:nvSpPr>
        <p:spPr bwMode="auto">
          <a:xfrm>
            <a:off x="1066800" y="3849688"/>
            <a:ext cx="609600" cy="1714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584" name="Line 9"/>
          <p:cNvSpPr>
            <a:spLocks noChangeShapeType="1"/>
          </p:cNvSpPr>
          <p:nvPr/>
        </p:nvSpPr>
        <p:spPr bwMode="auto">
          <a:xfrm>
            <a:off x="533400" y="3943350"/>
            <a:ext cx="6096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85" name="Text Box 12"/>
          <p:cNvSpPr txBox="1">
            <a:spLocks noChangeArrowheads="1"/>
          </p:cNvSpPr>
          <p:nvPr/>
        </p:nvSpPr>
        <p:spPr bwMode="auto">
          <a:xfrm>
            <a:off x="6248400" y="3736975"/>
            <a:ext cx="762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ym typeface="Wingdings" panose="05000000000000000000" pitchFamily="2" charset="2"/>
              </a:rPr>
              <a:t></a:t>
            </a:r>
          </a:p>
        </p:txBody>
      </p:sp>
      <p:sp>
        <p:nvSpPr>
          <p:cNvPr id="23586" name="Line 13"/>
          <p:cNvSpPr>
            <a:spLocks noChangeShapeType="1"/>
          </p:cNvSpPr>
          <p:nvPr/>
        </p:nvSpPr>
        <p:spPr bwMode="auto">
          <a:xfrm flipV="1">
            <a:off x="2819400" y="3886200"/>
            <a:ext cx="16002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87" name="Line 14"/>
          <p:cNvSpPr>
            <a:spLocks noChangeShapeType="1"/>
          </p:cNvSpPr>
          <p:nvPr/>
        </p:nvSpPr>
        <p:spPr bwMode="auto">
          <a:xfrm>
            <a:off x="533400" y="3714750"/>
            <a:ext cx="2133600" cy="34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88" name="AutoShape 16"/>
          <p:cNvSpPr>
            <a:spLocks noChangeArrowheads="1"/>
          </p:cNvSpPr>
          <p:nvPr/>
        </p:nvSpPr>
        <p:spPr bwMode="auto">
          <a:xfrm>
            <a:off x="4267200" y="3714750"/>
            <a:ext cx="457200" cy="342900"/>
          </a:xfrm>
          <a:prstGeom prst="flowChartSummingJunction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589" name="Line 18"/>
          <p:cNvSpPr>
            <a:spLocks noChangeShapeType="1"/>
          </p:cNvSpPr>
          <p:nvPr/>
        </p:nvSpPr>
        <p:spPr bwMode="auto">
          <a:xfrm flipV="1">
            <a:off x="2590800" y="3886200"/>
            <a:ext cx="228600" cy="106363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90" name="Oval 24"/>
          <p:cNvSpPr>
            <a:spLocks noChangeArrowheads="1"/>
          </p:cNvSpPr>
          <p:nvPr/>
        </p:nvSpPr>
        <p:spPr bwMode="auto">
          <a:xfrm>
            <a:off x="2362200" y="3657600"/>
            <a:ext cx="6096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591" name="Text Box 26"/>
          <p:cNvSpPr txBox="1">
            <a:spLocks noChangeArrowheads="1"/>
          </p:cNvSpPr>
          <p:nvPr/>
        </p:nvSpPr>
        <p:spPr bwMode="auto">
          <a:xfrm>
            <a:off x="2514600" y="3600450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ym typeface="Wingdings" panose="05000000000000000000" pitchFamily="2" charset="2"/>
              </a:rPr>
              <a:t></a:t>
            </a:r>
          </a:p>
        </p:txBody>
      </p:sp>
      <p:sp>
        <p:nvSpPr>
          <p:cNvPr id="23592" name="Line 28"/>
          <p:cNvSpPr>
            <a:spLocks noChangeShapeType="1"/>
          </p:cNvSpPr>
          <p:nvPr/>
        </p:nvSpPr>
        <p:spPr bwMode="auto">
          <a:xfrm flipV="1">
            <a:off x="4703763" y="3886200"/>
            <a:ext cx="1752600" cy="3492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93" name="Text Box 29"/>
          <p:cNvSpPr txBox="1">
            <a:spLocks noChangeArrowheads="1"/>
          </p:cNvSpPr>
          <p:nvPr/>
        </p:nvSpPr>
        <p:spPr bwMode="auto">
          <a:xfrm>
            <a:off x="2438400" y="3371850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/>
              <a:t>1</a:t>
            </a:r>
          </a:p>
        </p:txBody>
      </p:sp>
      <p:sp>
        <p:nvSpPr>
          <p:cNvPr id="23594" name="Text Box 30"/>
          <p:cNvSpPr txBox="1">
            <a:spLocks noChangeArrowheads="1"/>
          </p:cNvSpPr>
          <p:nvPr/>
        </p:nvSpPr>
        <p:spPr bwMode="auto">
          <a:xfrm>
            <a:off x="6096000" y="3429000"/>
            <a:ext cx="838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/>
              <a:t>1</a:t>
            </a:r>
          </a:p>
        </p:txBody>
      </p:sp>
      <p:sp>
        <p:nvSpPr>
          <p:cNvPr id="23595" name="Text Box 31"/>
          <p:cNvSpPr txBox="1">
            <a:spLocks noChangeArrowheads="1"/>
          </p:cNvSpPr>
          <p:nvPr/>
        </p:nvSpPr>
        <p:spPr bwMode="auto">
          <a:xfrm>
            <a:off x="6324600" y="4171950"/>
            <a:ext cx="609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/>
              <a:t>2</a:t>
            </a:r>
          </a:p>
        </p:txBody>
      </p:sp>
      <p:sp>
        <p:nvSpPr>
          <p:cNvPr id="23596" name="Line 14"/>
          <p:cNvSpPr>
            <a:spLocks noChangeShapeType="1"/>
          </p:cNvSpPr>
          <p:nvPr/>
        </p:nvSpPr>
        <p:spPr bwMode="auto">
          <a:xfrm>
            <a:off x="1447800" y="3943350"/>
            <a:ext cx="1143000" cy="3492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97" name="Text Box 26"/>
          <p:cNvSpPr txBox="1">
            <a:spLocks noChangeArrowheads="1"/>
          </p:cNvSpPr>
          <p:nvPr/>
        </p:nvSpPr>
        <p:spPr bwMode="auto">
          <a:xfrm>
            <a:off x="2484438" y="3841750"/>
            <a:ext cx="457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ym typeface="Wingdings" panose="05000000000000000000" pitchFamily="2" charset="2"/>
              </a:rPr>
              <a:t></a:t>
            </a:r>
          </a:p>
        </p:txBody>
      </p:sp>
      <p:sp>
        <p:nvSpPr>
          <p:cNvPr id="23598" name="Line 28"/>
          <p:cNvSpPr>
            <a:spLocks noChangeShapeType="1"/>
          </p:cNvSpPr>
          <p:nvPr/>
        </p:nvSpPr>
        <p:spPr bwMode="auto">
          <a:xfrm>
            <a:off x="6596063" y="3808413"/>
            <a:ext cx="7620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99" name="Line 28"/>
          <p:cNvSpPr>
            <a:spLocks noChangeShapeType="1"/>
          </p:cNvSpPr>
          <p:nvPr/>
        </p:nvSpPr>
        <p:spPr bwMode="auto">
          <a:xfrm>
            <a:off x="6592888" y="4000500"/>
            <a:ext cx="1789112" cy="34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00" name="Oval 24"/>
          <p:cNvSpPr>
            <a:spLocks noChangeArrowheads="1"/>
          </p:cNvSpPr>
          <p:nvPr/>
        </p:nvSpPr>
        <p:spPr bwMode="auto">
          <a:xfrm>
            <a:off x="6248400" y="3657600"/>
            <a:ext cx="6096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601" name="Text Box 12"/>
          <p:cNvSpPr txBox="1">
            <a:spLocks noChangeArrowheads="1"/>
          </p:cNvSpPr>
          <p:nvPr/>
        </p:nvSpPr>
        <p:spPr bwMode="auto">
          <a:xfrm>
            <a:off x="6440488" y="3851275"/>
            <a:ext cx="762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ym typeface="Wingdings" panose="05000000000000000000" pitchFamily="2" charset="2"/>
              </a:rPr>
              <a:t></a:t>
            </a:r>
          </a:p>
        </p:txBody>
      </p:sp>
      <p:sp>
        <p:nvSpPr>
          <p:cNvPr id="23602" name="Text Box 12"/>
          <p:cNvSpPr txBox="1">
            <a:spLocks noChangeArrowheads="1"/>
          </p:cNvSpPr>
          <p:nvPr/>
        </p:nvSpPr>
        <p:spPr bwMode="auto">
          <a:xfrm>
            <a:off x="6415088" y="3657600"/>
            <a:ext cx="76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ym typeface="Wingdings" panose="05000000000000000000" pitchFamily="2" charset="2"/>
              </a:rPr>
              <a:t></a:t>
            </a:r>
          </a:p>
        </p:txBody>
      </p:sp>
      <p:sp>
        <p:nvSpPr>
          <p:cNvPr id="23603" name="Line 28"/>
          <p:cNvSpPr>
            <a:spLocks noChangeShapeType="1"/>
          </p:cNvSpPr>
          <p:nvPr/>
        </p:nvSpPr>
        <p:spPr bwMode="auto">
          <a:xfrm>
            <a:off x="7696200" y="3829050"/>
            <a:ext cx="7620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04" name="Line 18"/>
          <p:cNvSpPr>
            <a:spLocks noChangeShapeType="1"/>
          </p:cNvSpPr>
          <p:nvPr/>
        </p:nvSpPr>
        <p:spPr bwMode="auto">
          <a:xfrm flipH="1" flipV="1">
            <a:off x="6400800" y="3886200"/>
            <a:ext cx="152400" cy="106363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05" name="Rectangle 7"/>
          <p:cNvSpPr>
            <a:spLocks noChangeArrowheads="1"/>
          </p:cNvSpPr>
          <p:nvPr/>
        </p:nvSpPr>
        <p:spPr bwMode="auto">
          <a:xfrm>
            <a:off x="7239000" y="3714750"/>
            <a:ext cx="609600" cy="1714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606" name="Text Box 31"/>
          <p:cNvSpPr txBox="1">
            <a:spLocks noChangeArrowheads="1"/>
          </p:cNvSpPr>
          <p:nvPr/>
        </p:nvSpPr>
        <p:spPr bwMode="auto">
          <a:xfrm>
            <a:off x="2362200" y="4114800"/>
            <a:ext cx="609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/>
              <a:t>2</a:t>
            </a:r>
          </a:p>
        </p:txBody>
      </p:sp>
      <p:sp>
        <p:nvSpPr>
          <p:cNvPr id="23607" name="Text Box 22"/>
          <p:cNvSpPr txBox="1">
            <a:spLocks noChangeArrowheads="1"/>
          </p:cNvSpPr>
          <p:nvPr/>
        </p:nvSpPr>
        <p:spPr bwMode="auto">
          <a:xfrm>
            <a:off x="8229600" y="4057650"/>
            <a:ext cx="38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VNI-Times" pitchFamily="2" charset="0"/>
              </a:rPr>
              <a:t>O</a:t>
            </a:r>
          </a:p>
        </p:txBody>
      </p:sp>
      <p:sp>
        <p:nvSpPr>
          <p:cNvPr id="23608" name="Text Box 22"/>
          <p:cNvSpPr txBox="1">
            <a:spLocks noChangeArrowheads="1"/>
          </p:cNvSpPr>
          <p:nvPr/>
        </p:nvSpPr>
        <p:spPr bwMode="auto">
          <a:xfrm>
            <a:off x="685800" y="3371850"/>
            <a:ext cx="38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VNI-Times" pitchFamily="2" charset="0"/>
              </a:rPr>
              <a:t>O</a:t>
            </a:r>
          </a:p>
        </p:txBody>
      </p:sp>
      <p:sp>
        <p:nvSpPr>
          <p:cNvPr id="23609" name="Text Box 21"/>
          <p:cNvSpPr txBox="1">
            <a:spLocks noChangeArrowheads="1"/>
          </p:cNvSpPr>
          <p:nvPr/>
        </p:nvSpPr>
        <p:spPr bwMode="auto">
          <a:xfrm>
            <a:off x="8077200" y="3429000"/>
            <a:ext cx="38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VNI-Times" pitchFamily="2" charset="0"/>
              </a:rPr>
              <a:t>A</a:t>
            </a:r>
          </a:p>
        </p:txBody>
      </p:sp>
      <p:sp>
        <p:nvSpPr>
          <p:cNvPr id="23610" name="TextBox 63"/>
          <p:cNvSpPr txBox="1">
            <a:spLocks noChangeArrowheads="1"/>
          </p:cNvSpPr>
          <p:nvPr/>
        </p:nvSpPr>
        <p:spPr bwMode="auto">
          <a:xfrm>
            <a:off x="533400" y="1314450"/>
            <a:ext cx="10128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Kiểu 1</a:t>
            </a:r>
          </a:p>
        </p:txBody>
      </p:sp>
      <p:sp>
        <p:nvSpPr>
          <p:cNvPr id="23611" name="TextBox 64"/>
          <p:cNvSpPr txBox="1">
            <a:spLocks noChangeArrowheads="1"/>
          </p:cNvSpPr>
          <p:nvPr/>
        </p:nvSpPr>
        <p:spPr bwMode="auto">
          <a:xfrm>
            <a:off x="381000" y="2800350"/>
            <a:ext cx="10128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Kiểu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pinkbunny_bk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 Box 5"/>
          <p:cNvSpPr txBox="1">
            <a:spLocks noChangeArrowheads="1"/>
          </p:cNvSpPr>
          <p:nvPr/>
        </p:nvSpPr>
        <p:spPr bwMode="auto">
          <a:xfrm>
            <a:off x="2667000" y="342900"/>
            <a:ext cx="33528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u="sng">
                <a:solidFill>
                  <a:srgbClr val="FF0000"/>
                </a:solidFill>
              </a:rPr>
              <a:t>DẶN DÒ:</a:t>
            </a:r>
          </a:p>
        </p:txBody>
      </p:sp>
      <p:sp>
        <p:nvSpPr>
          <p:cNvPr id="24580" name="Text Box 6"/>
          <p:cNvSpPr txBox="1">
            <a:spLocks noChangeArrowheads="1"/>
          </p:cNvSpPr>
          <p:nvPr/>
        </p:nvSpPr>
        <p:spPr bwMode="auto">
          <a:xfrm>
            <a:off x="457200" y="1200150"/>
            <a:ext cx="8305800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3200" b="1">
                <a:solidFill>
                  <a:srgbClr val="0000FF"/>
                </a:solidFill>
              </a:rPr>
              <a:t> </a:t>
            </a: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thuộc bài</a:t>
            </a:r>
            <a:r>
              <a:rPr lang="en-US" altLang="en-US" sz="4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(phần</a:t>
            </a:r>
            <a:r>
              <a:rPr lang="en-US" altLang="en-US" sz="4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Nghiên cứu vẽ s</a:t>
            </a:r>
            <a:r>
              <a:rPr lang="vi-VN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ắp</a:t>
            </a: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mạch </a:t>
            </a:r>
            <a:r>
              <a:rPr lang="vi-VN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iện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Chuẩn bị dụng  cụ, các thiết bị: Bảng </a:t>
            </a:r>
            <a:r>
              <a:rPr lang="vi-VN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iện, kìm, (kéo) tô vít, 2 công t</a:t>
            </a:r>
            <a:r>
              <a:rPr lang="vi-VN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ắc</a:t>
            </a: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c</a:t>
            </a:r>
            <a:r>
              <a:rPr lang="vi-VN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ực</a:t>
            </a: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 </a:t>
            </a:r>
            <a:r>
              <a:rPr lang="vi-VN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ui </a:t>
            </a:r>
            <a:r>
              <a:rPr lang="vi-VN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 bóng </a:t>
            </a:r>
            <a:r>
              <a:rPr lang="vi-VN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dây dẫn </a:t>
            </a:r>
            <a:r>
              <a:rPr lang="vi-VN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iện... </a:t>
            </a:r>
            <a:r>
              <a:rPr lang="vi-VN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tiết sau th</a:t>
            </a:r>
            <a:r>
              <a:rPr lang="vi-VN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ực</a:t>
            </a: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hành .</a:t>
            </a:r>
          </a:p>
          <a:p>
            <a:pPr eaLnBrk="1" hangingPunct="1">
              <a:spcBef>
                <a:spcPct val="50000"/>
              </a:spcBef>
            </a:pPr>
            <a:endParaRPr lang="en-US" altLang="en-US" sz="3200" b="1">
              <a:solidFill>
                <a:srgbClr val="0000FF"/>
              </a:solidFill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b="1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5T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570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WordArt 3"/>
          <p:cNvSpPr>
            <a:spLocks noChangeArrowheads="1" noChangeShapeType="1" noTextEdit="1"/>
          </p:cNvSpPr>
          <p:nvPr/>
        </p:nvSpPr>
        <p:spPr bwMode="auto">
          <a:xfrm>
            <a:off x="838200" y="285750"/>
            <a:ext cx="7458075" cy="154305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b="1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HỌC ĐẾN ĐÂY LÀ KẾT THÚC</a:t>
            </a:r>
          </a:p>
        </p:txBody>
      </p:sp>
      <p:sp>
        <p:nvSpPr>
          <p:cNvPr id="25605" name="WordArt 5"/>
          <p:cNvSpPr>
            <a:spLocks noChangeArrowheads="1" noChangeShapeType="1" noTextEdit="1"/>
          </p:cNvSpPr>
          <p:nvPr/>
        </p:nvSpPr>
        <p:spPr bwMode="auto">
          <a:xfrm>
            <a:off x="533400" y="4114800"/>
            <a:ext cx="8229600" cy="971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FF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CHÚC CÁC EM CHĂM NGOAN HỌC GIỎI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04800" y="400050"/>
            <a:ext cx="786447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I. Mục tiêu bài học:</a:t>
            </a:r>
          </a:p>
          <a:p>
            <a:pPr eaLnBrk="1" hangingPunct="1">
              <a:buFontTx/>
              <a:buChar char="-"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Hiểu </a:t>
            </a:r>
            <a:r>
              <a:rPr lang="vi-VN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nguyên lý làm việc của mạch </a:t>
            </a:r>
            <a:r>
              <a:rPr lang="vi-VN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iện</a:t>
            </a:r>
          </a:p>
          <a:p>
            <a:pPr eaLnBrk="1" hangingPunct="1">
              <a:buFontTx/>
              <a:buChar char="-"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Từ s</a:t>
            </a:r>
            <a:r>
              <a:rPr lang="vi-VN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nguyên lý vẽ </a:t>
            </a:r>
            <a:r>
              <a:rPr lang="vi-VN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s</a:t>
            </a:r>
            <a:r>
              <a:rPr lang="vi-VN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lắp </a:t>
            </a:r>
            <a:r>
              <a:rPr lang="vi-VN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50838" y="1809750"/>
            <a:ext cx="77724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- Làm việc an toàn, khoa học, chính xác, cẩn thận...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1"/>
          <p:cNvSpPr txBox="1">
            <a:spLocks noChangeArrowheads="1"/>
          </p:cNvSpPr>
          <p:nvPr/>
        </p:nvSpPr>
        <p:spPr bwMode="auto">
          <a:xfrm>
            <a:off x="1295400" y="514350"/>
            <a:ext cx="613092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II. Chuẩn bị</a:t>
            </a:r>
          </a:p>
          <a:p>
            <a:pPr eaLnBrk="1" hangingPunct="1"/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- Dụng cụ, thiết bị, vật liệu: nh</a:t>
            </a:r>
            <a:r>
              <a:rPr lang="vi-VN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sgk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152400" y="68263"/>
            <a:ext cx="25146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u="sng">
                <a:solidFill>
                  <a:srgbClr val="0000FF"/>
                </a:solidFill>
                <a:latin typeface=".VnTime" panose="020B7200000000000000" pitchFamily="34" charset="0"/>
              </a:rPr>
              <a:t>* </a:t>
            </a:r>
            <a:r>
              <a:rPr lang="en-US" altLang="en-US" sz="2800" b="1" u="sng">
                <a:solidFill>
                  <a:srgbClr val="0000FF"/>
                </a:solidFill>
                <a:latin typeface=".VnTime" panose="020B7200000000000000" pitchFamily="34" charset="0"/>
              </a:rPr>
              <a:t>Dông cô:</a:t>
            </a:r>
          </a:p>
        </p:txBody>
      </p:sp>
      <p:pic>
        <p:nvPicPr>
          <p:cNvPr id="6147" name="Picture 3" descr="IMG_06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66" t="6779" r="16101" b="22034"/>
          <a:stretch>
            <a:fillRect/>
          </a:stretch>
        </p:blipFill>
        <p:spPr bwMode="auto">
          <a:xfrm>
            <a:off x="147638" y="514350"/>
            <a:ext cx="21336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 descr="IMG_06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15" r="30769"/>
          <a:stretch>
            <a:fillRect/>
          </a:stretch>
        </p:blipFill>
        <p:spPr bwMode="auto">
          <a:xfrm>
            <a:off x="4795838" y="514350"/>
            <a:ext cx="738187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IMG_060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97" t="11429" r="23448" b="11429"/>
          <a:stretch>
            <a:fillRect/>
          </a:stretch>
        </p:blipFill>
        <p:spPr bwMode="auto">
          <a:xfrm>
            <a:off x="2357438" y="517525"/>
            <a:ext cx="21336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50" name="Group 6"/>
          <p:cNvGrpSpPr>
            <a:grpSpLocks/>
          </p:cNvGrpSpPr>
          <p:nvPr/>
        </p:nvGrpSpPr>
        <p:grpSpPr bwMode="auto">
          <a:xfrm rot="5400000">
            <a:off x="5915025" y="404813"/>
            <a:ext cx="1571625" cy="1676400"/>
            <a:chOff x="1728" y="2640"/>
            <a:chExt cx="1776" cy="1056"/>
          </a:xfrm>
        </p:grpSpPr>
        <p:pic>
          <p:nvPicPr>
            <p:cNvPr id="6267" name="Picture 7" descr="IMG_061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66" t="22694" r="8511" b="14893"/>
            <a:stretch>
              <a:fillRect/>
            </a:stretch>
          </p:blipFill>
          <p:spPr bwMode="auto">
            <a:xfrm>
              <a:off x="1728" y="2640"/>
              <a:ext cx="1776" cy="1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268" name="Picture 8" descr="IMG_061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29" t="33333" b="40739"/>
            <a:stretch>
              <a:fillRect/>
            </a:stretch>
          </p:blipFill>
          <p:spPr bwMode="auto">
            <a:xfrm rot="10800000">
              <a:off x="1920" y="3312"/>
              <a:ext cx="1488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151" name="Picture 9" descr="IMG_061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03"/>
          <a:stretch>
            <a:fillRect/>
          </a:stretch>
        </p:blipFill>
        <p:spPr bwMode="auto">
          <a:xfrm>
            <a:off x="100013" y="2354263"/>
            <a:ext cx="27432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0" name="Text Box 10"/>
          <p:cNvSpPr txBox="1">
            <a:spLocks noChangeArrowheads="1"/>
          </p:cNvSpPr>
          <p:nvPr/>
        </p:nvSpPr>
        <p:spPr bwMode="auto">
          <a:xfrm>
            <a:off x="180975" y="1943100"/>
            <a:ext cx="1828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  <a:latin typeface=".VnTime" panose="020B7200000000000000" pitchFamily="34" charset="0"/>
              </a:rPr>
              <a:t>K×m c¾t d©y</a:t>
            </a:r>
          </a:p>
        </p:txBody>
      </p:sp>
      <p:sp>
        <p:nvSpPr>
          <p:cNvPr id="13321" name="Text Box 11"/>
          <p:cNvSpPr txBox="1">
            <a:spLocks noChangeArrowheads="1"/>
          </p:cNvSpPr>
          <p:nvPr/>
        </p:nvSpPr>
        <p:spPr bwMode="auto">
          <a:xfrm>
            <a:off x="2443163" y="1943100"/>
            <a:ext cx="1981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  <a:latin typeface=".VnTime" panose="020B7200000000000000" pitchFamily="34" charset="0"/>
              </a:rPr>
              <a:t>K×m tuèt d©y</a:t>
            </a:r>
          </a:p>
        </p:txBody>
      </p:sp>
      <p:sp>
        <p:nvSpPr>
          <p:cNvPr id="13322" name="Text Box 12"/>
          <p:cNvSpPr txBox="1">
            <a:spLocks noChangeArrowheads="1"/>
          </p:cNvSpPr>
          <p:nvPr/>
        </p:nvSpPr>
        <p:spPr bwMode="auto">
          <a:xfrm>
            <a:off x="457200" y="3771900"/>
            <a:ext cx="1905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  <a:latin typeface=".VnTime" panose="020B7200000000000000" pitchFamily="34" charset="0"/>
              </a:rPr>
              <a:t>Khoan tay</a:t>
            </a:r>
          </a:p>
        </p:txBody>
      </p:sp>
      <p:sp>
        <p:nvSpPr>
          <p:cNvPr id="13323" name="Text Box 13"/>
          <p:cNvSpPr txBox="1">
            <a:spLocks noChangeArrowheads="1"/>
          </p:cNvSpPr>
          <p:nvPr/>
        </p:nvSpPr>
        <p:spPr bwMode="auto">
          <a:xfrm>
            <a:off x="4338638" y="1963738"/>
            <a:ext cx="1752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  <a:latin typeface=".VnTime" panose="020B7200000000000000" pitchFamily="34" charset="0"/>
              </a:rPr>
              <a:t>Dao nhá</a:t>
            </a:r>
          </a:p>
        </p:txBody>
      </p:sp>
      <p:sp>
        <p:nvSpPr>
          <p:cNvPr id="13324" name="Text Box 14"/>
          <p:cNvSpPr txBox="1">
            <a:spLocks noChangeArrowheads="1"/>
          </p:cNvSpPr>
          <p:nvPr/>
        </p:nvSpPr>
        <p:spPr bwMode="auto">
          <a:xfrm>
            <a:off x="6091238" y="1957388"/>
            <a:ext cx="1447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  <a:latin typeface=".VnTime" panose="020B7200000000000000" pitchFamily="34" charset="0"/>
              </a:rPr>
              <a:t>Tua vÝt</a:t>
            </a:r>
          </a:p>
        </p:txBody>
      </p:sp>
      <p:pic>
        <p:nvPicPr>
          <p:cNvPr id="6157" name="Picture 15" descr="AG00038_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96728" flipH="1">
            <a:off x="2894013" y="2343150"/>
            <a:ext cx="27432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6" name="Text Box 16"/>
          <p:cNvSpPr txBox="1">
            <a:spLocks noChangeArrowheads="1"/>
          </p:cNvSpPr>
          <p:nvPr/>
        </p:nvSpPr>
        <p:spPr bwMode="auto">
          <a:xfrm>
            <a:off x="2895600" y="3714750"/>
            <a:ext cx="2971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  <a:latin typeface=".VnTime" panose="020B7200000000000000" pitchFamily="34" charset="0"/>
              </a:rPr>
              <a:t>Khoan ®iÖn cÇm tay</a:t>
            </a:r>
          </a:p>
        </p:txBody>
      </p:sp>
      <p:grpSp>
        <p:nvGrpSpPr>
          <p:cNvPr id="6159" name="Group 17"/>
          <p:cNvGrpSpPr>
            <a:grpSpLocks/>
          </p:cNvGrpSpPr>
          <p:nvPr/>
        </p:nvGrpSpPr>
        <p:grpSpPr bwMode="auto">
          <a:xfrm rot="-1723897">
            <a:off x="7642225" y="2643188"/>
            <a:ext cx="635000" cy="1827212"/>
            <a:chOff x="4449" y="1607"/>
            <a:chExt cx="400" cy="1534"/>
          </a:xfrm>
        </p:grpSpPr>
        <p:sp>
          <p:nvSpPr>
            <p:cNvPr id="6264" name="Rectangle 18"/>
            <p:cNvSpPr>
              <a:spLocks noChangeArrowheads="1"/>
            </p:cNvSpPr>
            <p:nvPr/>
          </p:nvSpPr>
          <p:spPr bwMode="auto">
            <a:xfrm rot="3861824">
              <a:off x="3852" y="2204"/>
              <a:ext cx="1348" cy="153"/>
            </a:xfrm>
            <a:prstGeom prst="rect">
              <a:avLst/>
            </a:prstGeom>
            <a:gradFill rotWithShape="1">
              <a:gsLst>
                <a:gs pos="0">
                  <a:srgbClr val="5E2F00"/>
                </a:gs>
                <a:gs pos="50000">
                  <a:srgbClr val="CC6600"/>
                </a:gs>
                <a:gs pos="100000">
                  <a:srgbClr val="5E2F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265" name="AutoShape 19"/>
            <p:cNvSpPr>
              <a:spLocks noChangeArrowheads="1"/>
            </p:cNvSpPr>
            <p:nvPr/>
          </p:nvSpPr>
          <p:spPr bwMode="auto">
            <a:xfrm rot="9178340">
              <a:off x="4704" y="2832"/>
              <a:ext cx="142" cy="269"/>
            </a:xfrm>
            <a:prstGeom prst="triangle">
              <a:avLst>
                <a:gd name="adj" fmla="val 50000"/>
              </a:avLst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266" name="AutoShape 20"/>
            <p:cNvSpPr>
              <a:spLocks noChangeArrowheads="1"/>
            </p:cNvSpPr>
            <p:nvPr/>
          </p:nvSpPr>
          <p:spPr bwMode="auto">
            <a:xfrm rot="9178340">
              <a:off x="4803" y="2973"/>
              <a:ext cx="46" cy="168"/>
            </a:xfrm>
            <a:prstGeom prst="triangle">
              <a:avLst>
                <a:gd name="adj" fmla="val 64741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6160" name="Group 21"/>
          <p:cNvGrpSpPr>
            <a:grpSpLocks/>
          </p:cNvGrpSpPr>
          <p:nvPr/>
        </p:nvGrpSpPr>
        <p:grpSpPr bwMode="auto">
          <a:xfrm>
            <a:off x="0" y="4154488"/>
            <a:ext cx="6462713" cy="735012"/>
            <a:chOff x="1656" y="2820"/>
            <a:chExt cx="3420" cy="252"/>
          </a:xfrm>
        </p:grpSpPr>
        <p:grpSp>
          <p:nvGrpSpPr>
            <p:cNvPr id="6165" name="Group 22"/>
            <p:cNvGrpSpPr>
              <a:grpSpLocks/>
            </p:cNvGrpSpPr>
            <p:nvPr/>
          </p:nvGrpSpPr>
          <p:grpSpPr bwMode="auto">
            <a:xfrm>
              <a:off x="1701" y="2820"/>
              <a:ext cx="3363" cy="197"/>
              <a:chOff x="1164" y="2808"/>
              <a:chExt cx="4452" cy="432"/>
            </a:xfrm>
          </p:grpSpPr>
          <p:sp>
            <p:nvSpPr>
              <p:cNvPr id="6179" name="Rectangle 23"/>
              <p:cNvSpPr>
                <a:spLocks noChangeArrowheads="1"/>
              </p:cNvSpPr>
              <p:nvPr/>
            </p:nvSpPr>
            <p:spPr bwMode="auto">
              <a:xfrm>
                <a:off x="1164" y="2808"/>
                <a:ext cx="4452" cy="432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 altLang="en-US">
                  <a:latin typeface="Garamond" panose="02020404030301010803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6180" name="Group 24"/>
              <p:cNvGrpSpPr>
                <a:grpSpLocks/>
              </p:cNvGrpSpPr>
              <p:nvPr/>
            </p:nvGrpSpPr>
            <p:grpSpPr bwMode="auto">
              <a:xfrm>
                <a:off x="1236" y="2820"/>
                <a:ext cx="288" cy="372"/>
                <a:chOff x="1248" y="2256"/>
                <a:chExt cx="288" cy="372"/>
              </a:xfrm>
            </p:grpSpPr>
            <p:sp>
              <p:nvSpPr>
                <p:cNvPr id="6258" name="Line 25"/>
                <p:cNvSpPr>
                  <a:spLocks noChangeShapeType="1"/>
                </p:cNvSpPr>
                <p:nvPr/>
              </p:nvSpPr>
              <p:spPr bwMode="auto">
                <a:xfrm>
                  <a:off x="1536" y="2268"/>
                  <a:ext cx="0" cy="36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6259" name="Group 26"/>
                <p:cNvGrpSpPr>
                  <a:grpSpLocks/>
                </p:cNvGrpSpPr>
                <p:nvPr/>
              </p:nvGrpSpPr>
              <p:grpSpPr bwMode="auto">
                <a:xfrm>
                  <a:off x="1248" y="2256"/>
                  <a:ext cx="216" cy="132"/>
                  <a:chOff x="1248" y="2256"/>
                  <a:chExt cx="216" cy="132"/>
                </a:xfrm>
              </p:grpSpPr>
              <p:sp>
                <p:nvSpPr>
                  <p:cNvPr id="6260" name="Line 27"/>
                  <p:cNvSpPr>
                    <a:spLocks noChangeShapeType="1"/>
                  </p:cNvSpPr>
                  <p:nvPr/>
                </p:nvSpPr>
                <p:spPr bwMode="auto">
                  <a:xfrm>
                    <a:off x="1248" y="2256"/>
                    <a:ext cx="0" cy="132"/>
                  </a:xfrm>
                  <a:prstGeom prst="line">
                    <a:avLst/>
                  </a:prstGeom>
                  <a:noFill/>
                  <a:ln w="9525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261" name="Line 28"/>
                  <p:cNvSpPr>
                    <a:spLocks noChangeShapeType="1"/>
                  </p:cNvSpPr>
                  <p:nvPr/>
                </p:nvSpPr>
                <p:spPr bwMode="auto">
                  <a:xfrm>
                    <a:off x="1320" y="2256"/>
                    <a:ext cx="0" cy="132"/>
                  </a:xfrm>
                  <a:prstGeom prst="line">
                    <a:avLst/>
                  </a:prstGeom>
                  <a:noFill/>
                  <a:ln w="9525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262" name="Line 29"/>
                  <p:cNvSpPr>
                    <a:spLocks noChangeShapeType="1"/>
                  </p:cNvSpPr>
                  <p:nvPr/>
                </p:nvSpPr>
                <p:spPr bwMode="auto">
                  <a:xfrm>
                    <a:off x="1392" y="2256"/>
                    <a:ext cx="0" cy="132"/>
                  </a:xfrm>
                  <a:prstGeom prst="line">
                    <a:avLst/>
                  </a:prstGeom>
                  <a:noFill/>
                  <a:ln w="9525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263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1464" y="2256"/>
                    <a:ext cx="0" cy="132"/>
                  </a:xfrm>
                  <a:prstGeom prst="line">
                    <a:avLst/>
                  </a:prstGeom>
                  <a:noFill/>
                  <a:ln w="9525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6181" name="Group 31"/>
              <p:cNvGrpSpPr>
                <a:grpSpLocks/>
              </p:cNvGrpSpPr>
              <p:nvPr/>
            </p:nvGrpSpPr>
            <p:grpSpPr bwMode="auto">
              <a:xfrm>
                <a:off x="1584" y="2820"/>
                <a:ext cx="288" cy="372"/>
                <a:chOff x="1248" y="2256"/>
                <a:chExt cx="288" cy="372"/>
              </a:xfrm>
            </p:grpSpPr>
            <p:sp>
              <p:nvSpPr>
                <p:cNvPr id="6252" name="Line 32"/>
                <p:cNvSpPr>
                  <a:spLocks noChangeShapeType="1"/>
                </p:cNvSpPr>
                <p:nvPr/>
              </p:nvSpPr>
              <p:spPr bwMode="auto">
                <a:xfrm>
                  <a:off x="1536" y="2268"/>
                  <a:ext cx="0" cy="36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6253" name="Group 33"/>
                <p:cNvGrpSpPr>
                  <a:grpSpLocks/>
                </p:cNvGrpSpPr>
                <p:nvPr/>
              </p:nvGrpSpPr>
              <p:grpSpPr bwMode="auto">
                <a:xfrm>
                  <a:off x="1248" y="2256"/>
                  <a:ext cx="216" cy="132"/>
                  <a:chOff x="1248" y="2256"/>
                  <a:chExt cx="216" cy="132"/>
                </a:xfrm>
              </p:grpSpPr>
              <p:sp>
                <p:nvSpPr>
                  <p:cNvPr id="6254" name="Line 34"/>
                  <p:cNvSpPr>
                    <a:spLocks noChangeShapeType="1"/>
                  </p:cNvSpPr>
                  <p:nvPr/>
                </p:nvSpPr>
                <p:spPr bwMode="auto">
                  <a:xfrm>
                    <a:off x="1248" y="2256"/>
                    <a:ext cx="0" cy="132"/>
                  </a:xfrm>
                  <a:prstGeom prst="line">
                    <a:avLst/>
                  </a:prstGeom>
                  <a:noFill/>
                  <a:ln w="9525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255" name="Line 35"/>
                  <p:cNvSpPr>
                    <a:spLocks noChangeShapeType="1"/>
                  </p:cNvSpPr>
                  <p:nvPr/>
                </p:nvSpPr>
                <p:spPr bwMode="auto">
                  <a:xfrm>
                    <a:off x="1320" y="2256"/>
                    <a:ext cx="0" cy="132"/>
                  </a:xfrm>
                  <a:prstGeom prst="line">
                    <a:avLst/>
                  </a:prstGeom>
                  <a:noFill/>
                  <a:ln w="9525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256" name="Line 36"/>
                  <p:cNvSpPr>
                    <a:spLocks noChangeShapeType="1"/>
                  </p:cNvSpPr>
                  <p:nvPr/>
                </p:nvSpPr>
                <p:spPr bwMode="auto">
                  <a:xfrm>
                    <a:off x="1392" y="2256"/>
                    <a:ext cx="0" cy="132"/>
                  </a:xfrm>
                  <a:prstGeom prst="line">
                    <a:avLst/>
                  </a:prstGeom>
                  <a:noFill/>
                  <a:ln w="9525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257" name="Line 37"/>
                  <p:cNvSpPr>
                    <a:spLocks noChangeShapeType="1"/>
                  </p:cNvSpPr>
                  <p:nvPr/>
                </p:nvSpPr>
                <p:spPr bwMode="auto">
                  <a:xfrm>
                    <a:off x="1464" y="2256"/>
                    <a:ext cx="0" cy="132"/>
                  </a:xfrm>
                  <a:prstGeom prst="line">
                    <a:avLst/>
                  </a:prstGeom>
                  <a:noFill/>
                  <a:ln w="9525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6182" name="Group 38"/>
              <p:cNvGrpSpPr>
                <a:grpSpLocks/>
              </p:cNvGrpSpPr>
              <p:nvPr/>
            </p:nvGrpSpPr>
            <p:grpSpPr bwMode="auto">
              <a:xfrm>
                <a:off x="1932" y="2820"/>
                <a:ext cx="288" cy="372"/>
                <a:chOff x="1248" y="2256"/>
                <a:chExt cx="288" cy="372"/>
              </a:xfrm>
            </p:grpSpPr>
            <p:sp>
              <p:nvSpPr>
                <p:cNvPr id="6246" name="Line 39"/>
                <p:cNvSpPr>
                  <a:spLocks noChangeShapeType="1"/>
                </p:cNvSpPr>
                <p:nvPr/>
              </p:nvSpPr>
              <p:spPr bwMode="auto">
                <a:xfrm>
                  <a:off x="1536" y="2268"/>
                  <a:ext cx="0" cy="36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6247" name="Group 40"/>
                <p:cNvGrpSpPr>
                  <a:grpSpLocks/>
                </p:cNvGrpSpPr>
                <p:nvPr/>
              </p:nvGrpSpPr>
              <p:grpSpPr bwMode="auto">
                <a:xfrm>
                  <a:off x="1248" y="2256"/>
                  <a:ext cx="216" cy="132"/>
                  <a:chOff x="1248" y="2256"/>
                  <a:chExt cx="216" cy="132"/>
                </a:xfrm>
              </p:grpSpPr>
              <p:sp>
                <p:nvSpPr>
                  <p:cNvPr id="6248" name="Line 41"/>
                  <p:cNvSpPr>
                    <a:spLocks noChangeShapeType="1"/>
                  </p:cNvSpPr>
                  <p:nvPr/>
                </p:nvSpPr>
                <p:spPr bwMode="auto">
                  <a:xfrm>
                    <a:off x="1248" y="2256"/>
                    <a:ext cx="0" cy="132"/>
                  </a:xfrm>
                  <a:prstGeom prst="line">
                    <a:avLst/>
                  </a:prstGeom>
                  <a:noFill/>
                  <a:ln w="9525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249" name="Line 42"/>
                  <p:cNvSpPr>
                    <a:spLocks noChangeShapeType="1"/>
                  </p:cNvSpPr>
                  <p:nvPr/>
                </p:nvSpPr>
                <p:spPr bwMode="auto">
                  <a:xfrm>
                    <a:off x="1320" y="2256"/>
                    <a:ext cx="0" cy="132"/>
                  </a:xfrm>
                  <a:prstGeom prst="line">
                    <a:avLst/>
                  </a:prstGeom>
                  <a:noFill/>
                  <a:ln w="9525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250" name="Line 43"/>
                  <p:cNvSpPr>
                    <a:spLocks noChangeShapeType="1"/>
                  </p:cNvSpPr>
                  <p:nvPr/>
                </p:nvSpPr>
                <p:spPr bwMode="auto">
                  <a:xfrm>
                    <a:off x="1392" y="2256"/>
                    <a:ext cx="0" cy="132"/>
                  </a:xfrm>
                  <a:prstGeom prst="line">
                    <a:avLst/>
                  </a:prstGeom>
                  <a:noFill/>
                  <a:ln w="9525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251" name="Line 44"/>
                  <p:cNvSpPr>
                    <a:spLocks noChangeShapeType="1"/>
                  </p:cNvSpPr>
                  <p:nvPr/>
                </p:nvSpPr>
                <p:spPr bwMode="auto">
                  <a:xfrm>
                    <a:off x="1464" y="2256"/>
                    <a:ext cx="0" cy="132"/>
                  </a:xfrm>
                  <a:prstGeom prst="line">
                    <a:avLst/>
                  </a:prstGeom>
                  <a:noFill/>
                  <a:ln w="9525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6183" name="Group 45"/>
              <p:cNvGrpSpPr>
                <a:grpSpLocks/>
              </p:cNvGrpSpPr>
              <p:nvPr/>
            </p:nvGrpSpPr>
            <p:grpSpPr bwMode="auto">
              <a:xfrm>
                <a:off x="2280" y="2820"/>
                <a:ext cx="288" cy="372"/>
                <a:chOff x="1248" y="2256"/>
                <a:chExt cx="288" cy="372"/>
              </a:xfrm>
            </p:grpSpPr>
            <p:sp>
              <p:nvSpPr>
                <p:cNvPr id="6240" name="Line 46"/>
                <p:cNvSpPr>
                  <a:spLocks noChangeShapeType="1"/>
                </p:cNvSpPr>
                <p:nvPr/>
              </p:nvSpPr>
              <p:spPr bwMode="auto">
                <a:xfrm>
                  <a:off x="1536" y="2268"/>
                  <a:ext cx="0" cy="36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6241" name="Group 47"/>
                <p:cNvGrpSpPr>
                  <a:grpSpLocks/>
                </p:cNvGrpSpPr>
                <p:nvPr/>
              </p:nvGrpSpPr>
              <p:grpSpPr bwMode="auto">
                <a:xfrm>
                  <a:off x="1248" y="2256"/>
                  <a:ext cx="216" cy="132"/>
                  <a:chOff x="1248" y="2256"/>
                  <a:chExt cx="216" cy="132"/>
                </a:xfrm>
              </p:grpSpPr>
              <p:sp>
                <p:nvSpPr>
                  <p:cNvPr id="6242" name="Line 48"/>
                  <p:cNvSpPr>
                    <a:spLocks noChangeShapeType="1"/>
                  </p:cNvSpPr>
                  <p:nvPr/>
                </p:nvSpPr>
                <p:spPr bwMode="auto">
                  <a:xfrm>
                    <a:off x="1248" y="2256"/>
                    <a:ext cx="0" cy="132"/>
                  </a:xfrm>
                  <a:prstGeom prst="line">
                    <a:avLst/>
                  </a:prstGeom>
                  <a:noFill/>
                  <a:ln w="9525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243" name="Line 49"/>
                  <p:cNvSpPr>
                    <a:spLocks noChangeShapeType="1"/>
                  </p:cNvSpPr>
                  <p:nvPr/>
                </p:nvSpPr>
                <p:spPr bwMode="auto">
                  <a:xfrm>
                    <a:off x="1320" y="2256"/>
                    <a:ext cx="0" cy="132"/>
                  </a:xfrm>
                  <a:prstGeom prst="line">
                    <a:avLst/>
                  </a:prstGeom>
                  <a:noFill/>
                  <a:ln w="9525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244" name="Line 50"/>
                  <p:cNvSpPr>
                    <a:spLocks noChangeShapeType="1"/>
                  </p:cNvSpPr>
                  <p:nvPr/>
                </p:nvSpPr>
                <p:spPr bwMode="auto">
                  <a:xfrm>
                    <a:off x="1392" y="2256"/>
                    <a:ext cx="0" cy="132"/>
                  </a:xfrm>
                  <a:prstGeom prst="line">
                    <a:avLst/>
                  </a:prstGeom>
                  <a:noFill/>
                  <a:ln w="9525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245" name="Line 51"/>
                  <p:cNvSpPr>
                    <a:spLocks noChangeShapeType="1"/>
                  </p:cNvSpPr>
                  <p:nvPr/>
                </p:nvSpPr>
                <p:spPr bwMode="auto">
                  <a:xfrm>
                    <a:off x="1464" y="2256"/>
                    <a:ext cx="0" cy="132"/>
                  </a:xfrm>
                  <a:prstGeom prst="line">
                    <a:avLst/>
                  </a:prstGeom>
                  <a:noFill/>
                  <a:ln w="9525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6184" name="Group 52"/>
              <p:cNvGrpSpPr>
                <a:grpSpLocks/>
              </p:cNvGrpSpPr>
              <p:nvPr/>
            </p:nvGrpSpPr>
            <p:grpSpPr bwMode="auto">
              <a:xfrm>
                <a:off x="2640" y="2820"/>
                <a:ext cx="288" cy="372"/>
                <a:chOff x="1248" y="2256"/>
                <a:chExt cx="288" cy="372"/>
              </a:xfrm>
            </p:grpSpPr>
            <p:sp>
              <p:nvSpPr>
                <p:cNvPr id="6234" name="Line 53"/>
                <p:cNvSpPr>
                  <a:spLocks noChangeShapeType="1"/>
                </p:cNvSpPr>
                <p:nvPr/>
              </p:nvSpPr>
              <p:spPr bwMode="auto">
                <a:xfrm>
                  <a:off x="1536" y="2268"/>
                  <a:ext cx="0" cy="36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6235" name="Group 54"/>
                <p:cNvGrpSpPr>
                  <a:grpSpLocks/>
                </p:cNvGrpSpPr>
                <p:nvPr/>
              </p:nvGrpSpPr>
              <p:grpSpPr bwMode="auto">
                <a:xfrm>
                  <a:off x="1248" y="2256"/>
                  <a:ext cx="216" cy="132"/>
                  <a:chOff x="1248" y="2256"/>
                  <a:chExt cx="216" cy="132"/>
                </a:xfrm>
              </p:grpSpPr>
              <p:sp>
                <p:nvSpPr>
                  <p:cNvPr id="6236" name="Line 55"/>
                  <p:cNvSpPr>
                    <a:spLocks noChangeShapeType="1"/>
                  </p:cNvSpPr>
                  <p:nvPr/>
                </p:nvSpPr>
                <p:spPr bwMode="auto">
                  <a:xfrm>
                    <a:off x="1248" y="2256"/>
                    <a:ext cx="0" cy="132"/>
                  </a:xfrm>
                  <a:prstGeom prst="line">
                    <a:avLst/>
                  </a:prstGeom>
                  <a:noFill/>
                  <a:ln w="9525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237" name="Line 56"/>
                  <p:cNvSpPr>
                    <a:spLocks noChangeShapeType="1"/>
                  </p:cNvSpPr>
                  <p:nvPr/>
                </p:nvSpPr>
                <p:spPr bwMode="auto">
                  <a:xfrm>
                    <a:off x="1320" y="2256"/>
                    <a:ext cx="0" cy="132"/>
                  </a:xfrm>
                  <a:prstGeom prst="line">
                    <a:avLst/>
                  </a:prstGeom>
                  <a:noFill/>
                  <a:ln w="9525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238" name="Line 57"/>
                  <p:cNvSpPr>
                    <a:spLocks noChangeShapeType="1"/>
                  </p:cNvSpPr>
                  <p:nvPr/>
                </p:nvSpPr>
                <p:spPr bwMode="auto">
                  <a:xfrm>
                    <a:off x="1392" y="2256"/>
                    <a:ext cx="0" cy="132"/>
                  </a:xfrm>
                  <a:prstGeom prst="line">
                    <a:avLst/>
                  </a:prstGeom>
                  <a:noFill/>
                  <a:ln w="9525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239" name="Line 58"/>
                  <p:cNvSpPr>
                    <a:spLocks noChangeShapeType="1"/>
                  </p:cNvSpPr>
                  <p:nvPr/>
                </p:nvSpPr>
                <p:spPr bwMode="auto">
                  <a:xfrm>
                    <a:off x="1464" y="2256"/>
                    <a:ext cx="0" cy="132"/>
                  </a:xfrm>
                  <a:prstGeom prst="line">
                    <a:avLst/>
                  </a:prstGeom>
                  <a:noFill/>
                  <a:ln w="9525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6185" name="Group 59"/>
              <p:cNvGrpSpPr>
                <a:grpSpLocks/>
              </p:cNvGrpSpPr>
              <p:nvPr/>
            </p:nvGrpSpPr>
            <p:grpSpPr bwMode="auto">
              <a:xfrm>
                <a:off x="3000" y="2820"/>
                <a:ext cx="288" cy="372"/>
                <a:chOff x="1248" y="2256"/>
                <a:chExt cx="288" cy="372"/>
              </a:xfrm>
            </p:grpSpPr>
            <p:sp>
              <p:nvSpPr>
                <p:cNvPr id="6228" name="Line 60"/>
                <p:cNvSpPr>
                  <a:spLocks noChangeShapeType="1"/>
                </p:cNvSpPr>
                <p:nvPr/>
              </p:nvSpPr>
              <p:spPr bwMode="auto">
                <a:xfrm>
                  <a:off x="1536" y="2268"/>
                  <a:ext cx="0" cy="36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6229" name="Group 61"/>
                <p:cNvGrpSpPr>
                  <a:grpSpLocks/>
                </p:cNvGrpSpPr>
                <p:nvPr/>
              </p:nvGrpSpPr>
              <p:grpSpPr bwMode="auto">
                <a:xfrm>
                  <a:off x="1248" y="2256"/>
                  <a:ext cx="216" cy="132"/>
                  <a:chOff x="1248" y="2256"/>
                  <a:chExt cx="216" cy="132"/>
                </a:xfrm>
              </p:grpSpPr>
              <p:sp>
                <p:nvSpPr>
                  <p:cNvPr id="6230" name="Line 62"/>
                  <p:cNvSpPr>
                    <a:spLocks noChangeShapeType="1"/>
                  </p:cNvSpPr>
                  <p:nvPr/>
                </p:nvSpPr>
                <p:spPr bwMode="auto">
                  <a:xfrm>
                    <a:off x="1248" y="2256"/>
                    <a:ext cx="0" cy="132"/>
                  </a:xfrm>
                  <a:prstGeom prst="line">
                    <a:avLst/>
                  </a:prstGeom>
                  <a:noFill/>
                  <a:ln w="9525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231" name="Line 63"/>
                  <p:cNvSpPr>
                    <a:spLocks noChangeShapeType="1"/>
                  </p:cNvSpPr>
                  <p:nvPr/>
                </p:nvSpPr>
                <p:spPr bwMode="auto">
                  <a:xfrm>
                    <a:off x="1320" y="2256"/>
                    <a:ext cx="0" cy="132"/>
                  </a:xfrm>
                  <a:prstGeom prst="line">
                    <a:avLst/>
                  </a:prstGeom>
                  <a:noFill/>
                  <a:ln w="9525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232" name="Line 64"/>
                  <p:cNvSpPr>
                    <a:spLocks noChangeShapeType="1"/>
                  </p:cNvSpPr>
                  <p:nvPr/>
                </p:nvSpPr>
                <p:spPr bwMode="auto">
                  <a:xfrm>
                    <a:off x="1392" y="2256"/>
                    <a:ext cx="0" cy="132"/>
                  </a:xfrm>
                  <a:prstGeom prst="line">
                    <a:avLst/>
                  </a:prstGeom>
                  <a:noFill/>
                  <a:ln w="9525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233" name="Line 65"/>
                  <p:cNvSpPr>
                    <a:spLocks noChangeShapeType="1"/>
                  </p:cNvSpPr>
                  <p:nvPr/>
                </p:nvSpPr>
                <p:spPr bwMode="auto">
                  <a:xfrm>
                    <a:off x="1464" y="2256"/>
                    <a:ext cx="0" cy="132"/>
                  </a:xfrm>
                  <a:prstGeom prst="line">
                    <a:avLst/>
                  </a:prstGeom>
                  <a:noFill/>
                  <a:ln w="9525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6186" name="Group 66"/>
              <p:cNvGrpSpPr>
                <a:grpSpLocks/>
              </p:cNvGrpSpPr>
              <p:nvPr/>
            </p:nvGrpSpPr>
            <p:grpSpPr bwMode="auto">
              <a:xfrm>
                <a:off x="3336" y="2820"/>
                <a:ext cx="288" cy="372"/>
                <a:chOff x="1248" y="2256"/>
                <a:chExt cx="288" cy="372"/>
              </a:xfrm>
            </p:grpSpPr>
            <p:sp>
              <p:nvSpPr>
                <p:cNvPr id="6222" name="Line 67"/>
                <p:cNvSpPr>
                  <a:spLocks noChangeShapeType="1"/>
                </p:cNvSpPr>
                <p:nvPr/>
              </p:nvSpPr>
              <p:spPr bwMode="auto">
                <a:xfrm>
                  <a:off x="1536" y="2268"/>
                  <a:ext cx="0" cy="36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6223" name="Group 68"/>
                <p:cNvGrpSpPr>
                  <a:grpSpLocks/>
                </p:cNvGrpSpPr>
                <p:nvPr/>
              </p:nvGrpSpPr>
              <p:grpSpPr bwMode="auto">
                <a:xfrm>
                  <a:off x="1248" y="2256"/>
                  <a:ext cx="216" cy="132"/>
                  <a:chOff x="1248" y="2256"/>
                  <a:chExt cx="216" cy="132"/>
                </a:xfrm>
              </p:grpSpPr>
              <p:sp>
                <p:nvSpPr>
                  <p:cNvPr id="6224" name="Line 69"/>
                  <p:cNvSpPr>
                    <a:spLocks noChangeShapeType="1"/>
                  </p:cNvSpPr>
                  <p:nvPr/>
                </p:nvSpPr>
                <p:spPr bwMode="auto">
                  <a:xfrm>
                    <a:off x="1248" y="2256"/>
                    <a:ext cx="0" cy="132"/>
                  </a:xfrm>
                  <a:prstGeom prst="line">
                    <a:avLst/>
                  </a:prstGeom>
                  <a:noFill/>
                  <a:ln w="9525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225" name="Line 70"/>
                  <p:cNvSpPr>
                    <a:spLocks noChangeShapeType="1"/>
                  </p:cNvSpPr>
                  <p:nvPr/>
                </p:nvSpPr>
                <p:spPr bwMode="auto">
                  <a:xfrm>
                    <a:off x="1320" y="2256"/>
                    <a:ext cx="0" cy="132"/>
                  </a:xfrm>
                  <a:prstGeom prst="line">
                    <a:avLst/>
                  </a:prstGeom>
                  <a:noFill/>
                  <a:ln w="9525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226" name="Line 71"/>
                  <p:cNvSpPr>
                    <a:spLocks noChangeShapeType="1"/>
                  </p:cNvSpPr>
                  <p:nvPr/>
                </p:nvSpPr>
                <p:spPr bwMode="auto">
                  <a:xfrm>
                    <a:off x="1392" y="2256"/>
                    <a:ext cx="0" cy="132"/>
                  </a:xfrm>
                  <a:prstGeom prst="line">
                    <a:avLst/>
                  </a:prstGeom>
                  <a:noFill/>
                  <a:ln w="9525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227" name="Line 72"/>
                  <p:cNvSpPr>
                    <a:spLocks noChangeShapeType="1"/>
                  </p:cNvSpPr>
                  <p:nvPr/>
                </p:nvSpPr>
                <p:spPr bwMode="auto">
                  <a:xfrm>
                    <a:off x="1464" y="2256"/>
                    <a:ext cx="0" cy="132"/>
                  </a:xfrm>
                  <a:prstGeom prst="line">
                    <a:avLst/>
                  </a:prstGeom>
                  <a:noFill/>
                  <a:ln w="9525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6187" name="Group 73"/>
              <p:cNvGrpSpPr>
                <a:grpSpLocks/>
              </p:cNvGrpSpPr>
              <p:nvPr/>
            </p:nvGrpSpPr>
            <p:grpSpPr bwMode="auto">
              <a:xfrm>
                <a:off x="3696" y="2820"/>
                <a:ext cx="288" cy="372"/>
                <a:chOff x="1248" y="2256"/>
                <a:chExt cx="288" cy="372"/>
              </a:xfrm>
            </p:grpSpPr>
            <p:sp>
              <p:nvSpPr>
                <p:cNvPr id="6216" name="Line 74"/>
                <p:cNvSpPr>
                  <a:spLocks noChangeShapeType="1"/>
                </p:cNvSpPr>
                <p:nvPr/>
              </p:nvSpPr>
              <p:spPr bwMode="auto">
                <a:xfrm>
                  <a:off x="1536" y="2268"/>
                  <a:ext cx="0" cy="36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6217" name="Group 75"/>
                <p:cNvGrpSpPr>
                  <a:grpSpLocks/>
                </p:cNvGrpSpPr>
                <p:nvPr/>
              </p:nvGrpSpPr>
              <p:grpSpPr bwMode="auto">
                <a:xfrm>
                  <a:off x="1248" y="2256"/>
                  <a:ext cx="216" cy="132"/>
                  <a:chOff x="1248" y="2256"/>
                  <a:chExt cx="216" cy="132"/>
                </a:xfrm>
              </p:grpSpPr>
              <p:sp>
                <p:nvSpPr>
                  <p:cNvPr id="6218" name="Line 76"/>
                  <p:cNvSpPr>
                    <a:spLocks noChangeShapeType="1"/>
                  </p:cNvSpPr>
                  <p:nvPr/>
                </p:nvSpPr>
                <p:spPr bwMode="auto">
                  <a:xfrm>
                    <a:off x="1248" y="2256"/>
                    <a:ext cx="0" cy="132"/>
                  </a:xfrm>
                  <a:prstGeom prst="line">
                    <a:avLst/>
                  </a:prstGeom>
                  <a:noFill/>
                  <a:ln w="9525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219" name="Line 77"/>
                  <p:cNvSpPr>
                    <a:spLocks noChangeShapeType="1"/>
                  </p:cNvSpPr>
                  <p:nvPr/>
                </p:nvSpPr>
                <p:spPr bwMode="auto">
                  <a:xfrm>
                    <a:off x="1320" y="2256"/>
                    <a:ext cx="0" cy="132"/>
                  </a:xfrm>
                  <a:prstGeom prst="line">
                    <a:avLst/>
                  </a:prstGeom>
                  <a:noFill/>
                  <a:ln w="9525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220" name="Line 78"/>
                  <p:cNvSpPr>
                    <a:spLocks noChangeShapeType="1"/>
                  </p:cNvSpPr>
                  <p:nvPr/>
                </p:nvSpPr>
                <p:spPr bwMode="auto">
                  <a:xfrm>
                    <a:off x="1392" y="2256"/>
                    <a:ext cx="0" cy="132"/>
                  </a:xfrm>
                  <a:prstGeom prst="line">
                    <a:avLst/>
                  </a:prstGeom>
                  <a:noFill/>
                  <a:ln w="9525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221" name="Line 79"/>
                  <p:cNvSpPr>
                    <a:spLocks noChangeShapeType="1"/>
                  </p:cNvSpPr>
                  <p:nvPr/>
                </p:nvSpPr>
                <p:spPr bwMode="auto">
                  <a:xfrm>
                    <a:off x="1464" y="2256"/>
                    <a:ext cx="0" cy="132"/>
                  </a:xfrm>
                  <a:prstGeom prst="line">
                    <a:avLst/>
                  </a:prstGeom>
                  <a:noFill/>
                  <a:ln w="9525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6188" name="Group 80"/>
              <p:cNvGrpSpPr>
                <a:grpSpLocks/>
              </p:cNvGrpSpPr>
              <p:nvPr/>
            </p:nvGrpSpPr>
            <p:grpSpPr bwMode="auto">
              <a:xfrm>
                <a:off x="4056" y="2820"/>
                <a:ext cx="288" cy="372"/>
                <a:chOff x="1248" y="2256"/>
                <a:chExt cx="288" cy="372"/>
              </a:xfrm>
            </p:grpSpPr>
            <p:sp>
              <p:nvSpPr>
                <p:cNvPr id="6210" name="Line 81"/>
                <p:cNvSpPr>
                  <a:spLocks noChangeShapeType="1"/>
                </p:cNvSpPr>
                <p:nvPr/>
              </p:nvSpPr>
              <p:spPr bwMode="auto">
                <a:xfrm>
                  <a:off x="1536" y="2268"/>
                  <a:ext cx="0" cy="36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6211" name="Group 82"/>
                <p:cNvGrpSpPr>
                  <a:grpSpLocks/>
                </p:cNvGrpSpPr>
                <p:nvPr/>
              </p:nvGrpSpPr>
              <p:grpSpPr bwMode="auto">
                <a:xfrm>
                  <a:off x="1248" y="2256"/>
                  <a:ext cx="216" cy="132"/>
                  <a:chOff x="1248" y="2256"/>
                  <a:chExt cx="216" cy="132"/>
                </a:xfrm>
              </p:grpSpPr>
              <p:sp>
                <p:nvSpPr>
                  <p:cNvPr id="6212" name="Line 83"/>
                  <p:cNvSpPr>
                    <a:spLocks noChangeShapeType="1"/>
                  </p:cNvSpPr>
                  <p:nvPr/>
                </p:nvSpPr>
                <p:spPr bwMode="auto">
                  <a:xfrm>
                    <a:off x="1248" y="2256"/>
                    <a:ext cx="0" cy="132"/>
                  </a:xfrm>
                  <a:prstGeom prst="line">
                    <a:avLst/>
                  </a:prstGeom>
                  <a:noFill/>
                  <a:ln w="9525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213" name="Line 84"/>
                  <p:cNvSpPr>
                    <a:spLocks noChangeShapeType="1"/>
                  </p:cNvSpPr>
                  <p:nvPr/>
                </p:nvSpPr>
                <p:spPr bwMode="auto">
                  <a:xfrm>
                    <a:off x="1320" y="2256"/>
                    <a:ext cx="0" cy="132"/>
                  </a:xfrm>
                  <a:prstGeom prst="line">
                    <a:avLst/>
                  </a:prstGeom>
                  <a:noFill/>
                  <a:ln w="9525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214" name="Line 85"/>
                  <p:cNvSpPr>
                    <a:spLocks noChangeShapeType="1"/>
                  </p:cNvSpPr>
                  <p:nvPr/>
                </p:nvSpPr>
                <p:spPr bwMode="auto">
                  <a:xfrm>
                    <a:off x="1392" y="2256"/>
                    <a:ext cx="0" cy="132"/>
                  </a:xfrm>
                  <a:prstGeom prst="line">
                    <a:avLst/>
                  </a:prstGeom>
                  <a:noFill/>
                  <a:ln w="9525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215" name="Line 86"/>
                  <p:cNvSpPr>
                    <a:spLocks noChangeShapeType="1"/>
                  </p:cNvSpPr>
                  <p:nvPr/>
                </p:nvSpPr>
                <p:spPr bwMode="auto">
                  <a:xfrm>
                    <a:off x="1464" y="2256"/>
                    <a:ext cx="0" cy="132"/>
                  </a:xfrm>
                  <a:prstGeom prst="line">
                    <a:avLst/>
                  </a:prstGeom>
                  <a:noFill/>
                  <a:ln w="9525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6189" name="Group 87"/>
              <p:cNvGrpSpPr>
                <a:grpSpLocks/>
              </p:cNvGrpSpPr>
              <p:nvPr/>
            </p:nvGrpSpPr>
            <p:grpSpPr bwMode="auto">
              <a:xfrm>
                <a:off x="4416" y="2820"/>
                <a:ext cx="288" cy="372"/>
                <a:chOff x="1248" y="2256"/>
                <a:chExt cx="288" cy="372"/>
              </a:xfrm>
            </p:grpSpPr>
            <p:sp>
              <p:nvSpPr>
                <p:cNvPr id="6204" name="Line 88"/>
                <p:cNvSpPr>
                  <a:spLocks noChangeShapeType="1"/>
                </p:cNvSpPr>
                <p:nvPr/>
              </p:nvSpPr>
              <p:spPr bwMode="auto">
                <a:xfrm>
                  <a:off x="1536" y="2268"/>
                  <a:ext cx="0" cy="36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6205" name="Group 89"/>
                <p:cNvGrpSpPr>
                  <a:grpSpLocks/>
                </p:cNvGrpSpPr>
                <p:nvPr/>
              </p:nvGrpSpPr>
              <p:grpSpPr bwMode="auto">
                <a:xfrm>
                  <a:off x="1248" y="2256"/>
                  <a:ext cx="216" cy="132"/>
                  <a:chOff x="1248" y="2256"/>
                  <a:chExt cx="216" cy="132"/>
                </a:xfrm>
              </p:grpSpPr>
              <p:sp>
                <p:nvSpPr>
                  <p:cNvPr id="6206" name="Line 90"/>
                  <p:cNvSpPr>
                    <a:spLocks noChangeShapeType="1"/>
                  </p:cNvSpPr>
                  <p:nvPr/>
                </p:nvSpPr>
                <p:spPr bwMode="auto">
                  <a:xfrm>
                    <a:off x="1248" y="2256"/>
                    <a:ext cx="0" cy="132"/>
                  </a:xfrm>
                  <a:prstGeom prst="line">
                    <a:avLst/>
                  </a:prstGeom>
                  <a:noFill/>
                  <a:ln w="9525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207" name="Line 91"/>
                  <p:cNvSpPr>
                    <a:spLocks noChangeShapeType="1"/>
                  </p:cNvSpPr>
                  <p:nvPr/>
                </p:nvSpPr>
                <p:spPr bwMode="auto">
                  <a:xfrm>
                    <a:off x="1320" y="2256"/>
                    <a:ext cx="0" cy="132"/>
                  </a:xfrm>
                  <a:prstGeom prst="line">
                    <a:avLst/>
                  </a:prstGeom>
                  <a:noFill/>
                  <a:ln w="9525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208" name="Line 92"/>
                  <p:cNvSpPr>
                    <a:spLocks noChangeShapeType="1"/>
                  </p:cNvSpPr>
                  <p:nvPr/>
                </p:nvSpPr>
                <p:spPr bwMode="auto">
                  <a:xfrm>
                    <a:off x="1392" y="2256"/>
                    <a:ext cx="0" cy="132"/>
                  </a:xfrm>
                  <a:prstGeom prst="line">
                    <a:avLst/>
                  </a:prstGeom>
                  <a:noFill/>
                  <a:ln w="9525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209" name="Line 93"/>
                  <p:cNvSpPr>
                    <a:spLocks noChangeShapeType="1"/>
                  </p:cNvSpPr>
                  <p:nvPr/>
                </p:nvSpPr>
                <p:spPr bwMode="auto">
                  <a:xfrm>
                    <a:off x="1464" y="2256"/>
                    <a:ext cx="0" cy="132"/>
                  </a:xfrm>
                  <a:prstGeom prst="line">
                    <a:avLst/>
                  </a:prstGeom>
                  <a:noFill/>
                  <a:ln w="9525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6190" name="Group 94"/>
              <p:cNvGrpSpPr>
                <a:grpSpLocks/>
              </p:cNvGrpSpPr>
              <p:nvPr/>
            </p:nvGrpSpPr>
            <p:grpSpPr bwMode="auto">
              <a:xfrm>
                <a:off x="4776" y="2820"/>
                <a:ext cx="288" cy="372"/>
                <a:chOff x="1248" y="2256"/>
                <a:chExt cx="288" cy="372"/>
              </a:xfrm>
            </p:grpSpPr>
            <p:sp>
              <p:nvSpPr>
                <p:cNvPr id="6198" name="Line 95"/>
                <p:cNvSpPr>
                  <a:spLocks noChangeShapeType="1"/>
                </p:cNvSpPr>
                <p:nvPr/>
              </p:nvSpPr>
              <p:spPr bwMode="auto">
                <a:xfrm>
                  <a:off x="1536" y="2268"/>
                  <a:ext cx="0" cy="36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6199" name="Group 96"/>
                <p:cNvGrpSpPr>
                  <a:grpSpLocks/>
                </p:cNvGrpSpPr>
                <p:nvPr/>
              </p:nvGrpSpPr>
              <p:grpSpPr bwMode="auto">
                <a:xfrm>
                  <a:off x="1248" y="2256"/>
                  <a:ext cx="216" cy="132"/>
                  <a:chOff x="1248" y="2256"/>
                  <a:chExt cx="216" cy="132"/>
                </a:xfrm>
              </p:grpSpPr>
              <p:sp>
                <p:nvSpPr>
                  <p:cNvPr id="6200" name="Line 97"/>
                  <p:cNvSpPr>
                    <a:spLocks noChangeShapeType="1"/>
                  </p:cNvSpPr>
                  <p:nvPr/>
                </p:nvSpPr>
                <p:spPr bwMode="auto">
                  <a:xfrm>
                    <a:off x="1248" y="2256"/>
                    <a:ext cx="0" cy="132"/>
                  </a:xfrm>
                  <a:prstGeom prst="line">
                    <a:avLst/>
                  </a:prstGeom>
                  <a:noFill/>
                  <a:ln w="9525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201" name="Line 98"/>
                  <p:cNvSpPr>
                    <a:spLocks noChangeShapeType="1"/>
                  </p:cNvSpPr>
                  <p:nvPr/>
                </p:nvSpPr>
                <p:spPr bwMode="auto">
                  <a:xfrm>
                    <a:off x="1320" y="2256"/>
                    <a:ext cx="0" cy="132"/>
                  </a:xfrm>
                  <a:prstGeom prst="line">
                    <a:avLst/>
                  </a:prstGeom>
                  <a:noFill/>
                  <a:ln w="9525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202" name="Line 99"/>
                  <p:cNvSpPr>
                    <a:spLocks noChangeShapeType="1"/>
                  </p:cNvSpPr>
                  <p:nvPr/>
                </p:nvSpPr>
                <p:spPr bwMode="auto">
                  <a:xfrm>
                    <a:off x="1392" y="2256"/>
                    <a:ext cx="0" cy="132"/>
                  </a:xfrm>
                  <a:prstGeom prst="line">
                    <a:avLst/>
                  </a:prstGeom>
                  <a:noFill/>
                  <a:ln w="9525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203" name="Line 100"/>
                  <p:cNvSpPr>
                    <a:spLocks noChangeShapeType="1"/>
                  </p:cNvSpPr>
                  <p:nvPr/>
                </p:nvSpPr>
                <p:spPr bwMode="auto">
                  <a:xfrm>
                    <a:off x="1464" y="2256"/>
                    <a:ext cx="0" cy="132"/>
                  </a:xfrm>
                  <a:prstGeom prst="line">
                    <a:avLst/>
                  </a:prstGeom>
                  <a:noFill/>
                  <a:ln w="9525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6191" name="Group 101"/>
              <p:cNvGrpSpPr>
                <a:grpSpLocks/>
              </p:cNvGrpSpPr>
              <p:nvPr/>
            </p:nvGrpSpPr>
            <p:grpSpPr bwMode="auto">
              <a:xfrm>
                <a:off x="5148" y="2820"/>
                <a:ext cx="288" cy="372"/>
                <a:chOff x="1248" y="2256"/>
                <a:chExt cx="288" cy="372"/>
              </a:xfrm>
            </p:grpSpPr>
            <p:sp>
              <p:nvSpPr>
                <p:cNvPr id="6192" name="Line 102"/>
                <p:cNvSpPr>
                  <a:spLocks noChangeShapeType="1"/>
                </p:cNvSpPr>
                <p:nvPr/>
              </p:nvSpPr>
              <p:spPr bwMode="auto">
                <a:xfrm>
                  <a:off x="1536" y="2268"/>
                  <a:ext cx="0" cy="36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6193" name="Group 103"/>
                <p:cNvGrpSpPr>
                  <a:grpSpLocks/>
                </p:cNvGrpSpPr>
                <p:nvPr/>
              </p:nvGrpSpPr>
              <p:grpSpPr bwMode="auto">
                <a:xfrm>
                  <a:off x="1248" y="2256"/>
                  <a:ext cx="216" cy="132"/>
                  <a:chOff x="1248" y="2256"/>
                  <a:chExt cx="216" cy="132"/>
                </a:xfrm>
              </p:grpSpPr>
              <p:sp>
                <p:nvSpPr>
                  <p:cNvPr id="6194" name="Line 104"/>
                  <p:cNvSpPr>
                    <a:spLocks noChangeShapeType="1"/>
                  </p:cNvSpPr>
                  <p:nvPr/>
                </p:nvSpPr>
                <p:spPr bwMode="auto">
                  <a:xfrm>
                    <a:off x="1248" y="2256"/>
                    <a:ext cx="0" cy="132"/>
                  </a:xfrm>
                  <a:prstGeom prst="line">
                    <a:avLst/>
                  </a:prstGeom>
                  <a:noFill/>
                  <a:ln w="9525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195" name="Line 105"/>
                  <p:cNvSpPr>
                    <a:spLocks noChangeShapeType="1"/>
                  </p:cNvSpPr>
                  <p:nvPr/>
                </p:nvSpPr>
                <p:spPr bwMode="auto">
                  <a:xfrm>
                    <a:off x="1320" y="2256"/>
                    <a:ext cx="0" cy="132"/>
                  </a:xfrm>
                  <a:prstGeom prst="line">
                    <a:avLst/>
                  </a:prstGeom>
                  <a:noFill/>
                  <a:ln w="9525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196" name="Line 106"/>
                  <p:cNvSpPr>
                    <a:spLocks noChangeShapeType="1"/>
                  </p:cNvSpPr>
                  <p:nvPr/>
                </p:nvSpPr>
                <p:spPr bwMode="auto">
                  <a:xfrm>
                    <a:off x="1392" y="2256"/>
                    <a:ext cx="0" cy="132"/>
                  </a:xfrm>
                  <a:prstGeom prst="line">
                    <a:avLst/>
                  </a:prstGeom>
                  <a:noFill/>
                  <a:ln w="9525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197" name="Line 107"/>
                  <p:cNvSpPr>
                    <a:spLocks noChangeShapeType="1"/>
                  </p:cNvSpPr>
                  <p:nvPr/>
                </p:nvSpPr>
                <p:spPr bwMode="auto">
                  <a:xfrm>
                    <a:off x="1464" y="2256"/>
                    <a:ext cx="0" cy="132"/>
                  </a:xfrm>
                  <a:prstGeom prst="line">
                    <a:avLst/>
                  </a:prstGeom>
                  <a:noFill/>
                  <a:ln w="9525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6166" name="Oval 108"/>
            <p:cNvSpPr>
              <a:spLocks noChangeArrowheads="1"/>
            </p:cNvSpPr>
            <p:nvPr/>
          </p:nvSpPr>
          <p:spPr bwMode="auto">
            <a:xfrm>
              <a:off x="1656" y="2853"/>
              <a:ext cx="162" cy="197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>
                  <a:solidFill>
                    <a:schemeClr val="bg1"/>
                  </a:solidFill>
                  <a:latin typeface="Garamond" panose="02020404030301010803" pitchFamily="18" charset="0"/>
                  <a:cs typeface="Arial" panose="020B0604020202020204" pitchFamily="34" charset="0"/>
                </a:rPr>
                <a:t>0</a:t>
              </a:r>
              <a:endParaRPr lang="vi-VN" altLang="en-US"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6167" name="Oval 109"/>
            <p:cNvSpPr>
              <a:spLocks noChangeArrowheads="1"/>
            </p:cNvSpPr>
            <p:nvPr/>
          </p:nvSpPr>
          <p:spPr bwMode="auto">
            <a:xfrm>
              <a:off x="1947" y="2853"/>
              <a:ext cx="162" cy="197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>
                  <a:solidFill>
                    <a:schemeClr val="bg1"/>
                  </a:solidFill>
                  <a:latin typeface="Garamond" panose="02020404030301010803" pitchFamily="18" charset="0"/>
                  <a:cs typeface="Arial" panose="020B0604020202020204" pitchFamily="34" charset="0"/>
                </a:rPr>
                <a:t>5</a:t>
              </a:r>
              <a:endParaRPr lang="vi-VN" altLang="en-US"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6168" name="Oval 110"/>
            <p:cNvSpPr>
              <a:spLocks noChangeArrowheads="1"/>
            </p:cNvSpPr>
            <p:nvPr/>
          </p:nvSpPr>
          <p:spPr bwMode="auto">
            <a:xfrm>
              <a:off x="2229" y="2864"/>
              <a:ext cx="161" cy="197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>
                  <a:solidFill>
                    <a:schemeClr val="bg1"/>
                  </a:solidFill>
                  <a:latin typeface="Garamond" panose="02020404030301010803" pitchFamily="18" charset="0"/>
                  <a:cs typeface="Arial" panose="020B0604020202020204" pitchFamily="34" charset="0"/>
                </a:rPr>
                <a:t>10</a:t>
              </a:r>
              <a:endParaRPr lang="vi-VN" altLang="en-US"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6169" name="Oval 111"/>
            <p:cNvSpPr>
              <a:spLocks noChangeArrowheads="1"/>
            </p:cNvSpPr>
            <p:nvPr/>
          </p:nvSpPr>
          <p:spPr bwMode="auto">
            <a:xfrm>
              <a:off x="2465" y="2864"/>
              <a:ext cx="162" cy="197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>
                  <a:solidFill>
                    <a:schemeClr val="bg1"/>
                  </a:solidFill>
                  <a:latin typeface="Garamond" panose="02020404030301010803" pitchFamily="18" charset="0"/>
                  <a:cs typeface="Arial" panose="020B0604020202020204" pitchFamily="34" charset="0"/>
                </a:rPr>
                <a:t>15</a:t>
              </a:r>
              <a:endParaRPr lang="vi-VN" altLang="en-US"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6170" name="Oval 112"/>
            <p:cNvSpPr>
              <a:spLocks noChangeArrowheads="1"/>
            </p:cNvSpPr>
            <p:nvPr/>
          </p:nvSpPr>
          <p:spPr bwMode="auto">
            <a:xfrm>
              <a:off x="2765" y="2864"/>
              <a:ext cx="162" cy="197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>
                  <a:solidFill>
                    <a:schemeClr val="bg1"/>
                  </a:solidFill>
                  <a:latin typeface="Garamond" panose="02020404030301010803" pitchFamily="18" charset="0"/>
                  <a:cs typeface="Arial" panose="020B0604020202020204" pitchFamily="34" charset="0"/>
                </a:rPr>
                <a:t>20</a:t>
              </a:r>
              <a:endParaRPr lang="vi-VN" altLang="en-US"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6171" name="Oval 113"/>
            <p:cNvSpPr>
              <a:spLocks noChangeArrowheads="1"/>
            </p:cNvSpPr>
            <p:nvPr/>
          </p:nvSpPr>
          <p:spPr bwMode="auto">
            <a:xfrm>
              <a:off x="3017" y="2864"/>
              <a:ext cx="162" cy="197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>
                  <a:solidFill>
                    <a:schemeClr val="bg1"/>
                  </a:solidFill>
                  <a:latin typeface="Garamond" panose="02020404030301010803" pitchFamily="18" charset="0"/>
                  <a:cs typeface="Arial" panose="020B0604020202020204" pitchFamily="34" charset="0"/>
                </a:rPr>
                <a:t>25</a:t>
              </a:r>
              <a:endParaRPr lang="vi-VN" altLang="en-US"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6172" name="Oval 114"/>
            <p:cNvSpPr>
              <a:spLocks noChangeArrowheads="1"/>
            </p:cNvSpPr>
            <p:nvPr/>
          </p:nvSpPr>
          <p:spPr bwMode="auto">
            <a:xfrm>
              <a:off x="3314" y="2864"/>
              <a:ext cx="161" cy="197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>
                  <a:solidFill>
                    <a:schemeClr val="bg1"/>
                  </a:solidFill>
                  <a:latin typeface="Garamond" panose="02020404030301010803" pitchFamily="18" charset="0"/>
                  <a:cs typeface="Arial" panose="020B0604020202020204" pitchFamily="34" charset="0"/>
                </a:rPr>
                <a:t>30</a:t>
              </a:r>
              <a:endParaRPr lang="vi-VN" altLang="en-US"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6173" name="Oval 115"/>
            <p:cNvSpPr>
              <a:spLocks noChangeArrowheads="1"/>
            </p:cNvSpPr>
            <p:nvPr/>
          </p:nvSpPr>
          <p:spPr bwMode="auto">
            <a:xfrm>
              <a:off x="3538" y="2864"/>
              <a:ext cx="162" cy="197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>
                  <a:solidFill>
                    <a:schemeClr val="bg1"/>
                  </a:solidFill>
                  <a:latin typeface="Garamond" panose="02020404030301010803" pitchFamily="18" charset="0"/>
                  <a:cs typeface="Arial" panose="020B0604020202020204" pitchFamily="34" charset="0"/>
                </a:rPr>
                <a:t>35</a:t>
              </a:r>
              <a:endParaRPr lang="vi-VN" altLang="en-US"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6174" name="Oval 116"/>
            <p:cNvSpPr>
              <a:spLocks noChangeArrowheads="1"/>
            </p:cNvSpPr>
            <p:nvPr/>
          </p:nvSpPr>
          <p:spPr bwMode="auto">
            <a:xfrm>
              <a:off x="3829" y="2864"/>
              <a:ext cx="162" cy="197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>
                  <a:solidFill>
                    <a:schemeClr val="bg1"/>
                  </a:solidFill>
                  <a:latin typeface="Garamond" panose="02020404030301010803" pitchFamily="18" charset="0"/>
                  <a:cs typeface="Arial" panose="020B0604020202020204" pitchFamily="34" charset="0"/>
                </a:rPr>
                <a:t>40</a:t>
              </a:r>
              <a:endParaRPr lang="vi-VN" altLang="en-US"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6175" name="Oval 117"/>
            <p:cNvSpPr>
              <a:spLocks noChangeArrowheads="1"/>
            </p:cNvSpPr>
            <p:nvPr/>
          </p:nvSpPr>
          <p:spPr bwMode="auto">
            <a:xfrm>
              <a:off x="4108" y="2875"/>
              <a:ext cx="162" cy="197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>
                  <a:solidFill>
                    <a:schemeClr val="bg1"/>
                  </a:solidFill>
                  <a:latin typeface="Garamond" panose="02020404030301010803" pitchFamily="18" charset="0"/>
                  <a:cs typeface="Arial" panose="020B0604020202020204" pitchFamily="34" charset="0"/>
                </a:rPr>
                <a:t>45</a:t>
              </a:r>
              <a:endParaRPr lang="vi-VN" altLang="en-US"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6176" name="Oval 118"/>
            <p:cNvSpPr>
              <a:spLocks noChangeArrowheads="1"/>
            </p:cNvSpPr>
            <p:nvPr/>
          </p:nvSpPr>
          <p:spPr bwMode="auto">
            <a:xfrm>
              <a:off x="4366" y="2864"/>
              <a:ext cx="161" cy="197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>
                  <a:solidFill>
                    <a:schemeClr val="bg1"/>
                  </a:solidFill>
                  <a:latin typeface="Garamond" panose="02020404030301010803" pitchFamily="18" charset="0"/>
                  <a:cs typeface="Arial" panose="020B0604020202020204" pitchFamily="34" charset="0"/>
                </a:rPr>
                <a:t>50</a:t>
              </a:r>
              <a:endParaRPr lang="vi-VN" altLang="en-US"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6177" name="Oval 119"/>
            <p:cNvSpPr>
              <a:spLocks noChangeArrowheads="1"/>
            </p:cNvSpPr>
            <p:nvPr/>
          </p:nvSpPr>
          <p:spPr bwMode="auto">
            <a:xfrm>
              <a:off x="4647" y="2864"/>
              <a:ext cx="162" cy="197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>
                  <a:solidFill>
                    <a:schemeClr val="bg1"/>
                  </a:solidFill>
                  <a:latin typeface="Garamond" panose="02020404030301010803" pitchFamily="18" charset="0"/>
                  <a:cs typeface="Arial" panose="020B0604020202020204" pitchFamily="34" charset="0"/>
                </a:rPr>
                <a:t>55</a:t>
              </a:r>
              <a:endParaRPr lang="vi-VN" altLang="en-US"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6178" name="Oval 120"/>
            <p:cNvSpPr>
              <a:spLocks noChangeArrowheads="1"/>
            </p:cNvSpPr>
            <p:nvPr/>
          </p:nvSpPr>
          <p:spPr bwMode="auto">
            <a:xfrm>
              <a:off x="4914" y="2853"/>
              <a:ext cx="162" cy="197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>
                  <a:solidFill>
                    <a:schemeClr val="bg1"/>
                  </a:solidFill>
                  <a:latin typeface="Garamond" panose="02020404030301010803" pitchFamily="18" charset="0"/>
                  <a:cs typeface="Arial" panose="020B0604020202020204" pitchFamily="34" charset="0"/>
                </a:rPr>
                <a:t>60</a:t>
              </a:r>
              <a:endParaRPr lang="vi-VN" altLang="en-US"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endParaRPr>
            </a:p>
          </p:txBody>
        </p:sp>
      </p:grpSp>
      <p:pic>
        <p:nvPicPr>
          <p:cNvPr id="6161" name="Picture 121" descr="IMG_061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3" t="13675" r="10257" b="38461"/>
          <a:stretch>
            <a:fillRect/>
          </a:stretch>
        </p:blipFill>
        <p:spPr bwMode="auto">
          <a:xfrm rot="5065281">
            <a:off x="7258050" y="609600"/>
            <a:ext cx="19431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30" name="Text Box 122"/>
          <p:cNvSpPr txBox="1">
            <a:spLocks noChangeArrowheads="1"/>
          </p:cNvSpPr>
          <p:nvPr/>
        </p:nvSpPr>
        <p:spPr bwMode="auto">
          <a:xfrm>
            <a:off x="7315200" y="1943100"/>
            <a:ext cx="1905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  <a:latin typeface=".VnTime" panose="020B7200000000000000" pitchFamily="34" charset="0"/>
              </a:rPr>
              <a:t>Bót thö ®iÖn</a:t>
            </a:r>
          </a:p>
        </p:txBody>
      </p:sp>
      <p:sp>
        <p:nvSpPr>
          <p:cNvPr id="13331" name="Text Box 123"/>
          <p:cNvSpPr txBox="1">
            <a:spLocks noChangeArrowheads="1"/>
          </p:cNvSpPr>
          <p:nvPr/>
        </p:nvSpPr>
        <p:spPr bwMode="auto">
          <a:xfrm>
            <a:off x="1905000" y="4686300"/>
            <a:ext cx="1905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Th­­ước kẻ</a:t>
            </a:r>
          </a:p>
        </p:txBody>
      </p:sp>
      <p:sp>
        <p:nvSpPr>
          <p:cNvPr id="13332" name="Text Box 124"/>
          <p:cNvSpPr txBox="1">
            <a:spLocks noChangeArrowheads="1"/>
          </p:cNvSpPr>
          <p:nvPr/>
        </p:nvSpPr>
        <p:spPr bwMode="auto">
          <a:xfrm>
            <a:off x="6553200" y="4171950"/>
            <a:ext cx="1905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  <a:latin typeface=".VnTime" panose="020B7200000000000000" pitchFamily="34" charset="0"/>
              </a:rPr>
              <a:t>Bót ch×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3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2" grpId="0"/>
      <p:bldP spid="13323" grpId="0"/>
      <p:bldP spid="13324" grpId="0"/>
      <p:bldP spid="13326" grpId="0"/>
      <p:bldP spid="13330" grpId="0"/>
      <p:bldP spid="13331" grpId="0"/>
      <p:bldP spid="133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2590800" y="0"/>
            <a:ext cx="3505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  <a:latin typeface=".VnTime" panose="020B7200000000000000" pitchFamily="34" charset="0"/>
              </a:rPr>
              <a:t>* </a:t>
            </a:r>
            <a:r>
              <a:rPr lang="en-US" altLang="en-US" sz="2800" b="1" u="sng">
                <a:solidFill>
                  <a:srgbClr val="0000FF"/>
                </a:solidFill>
                <a:latin typeface=".VnTime" panose="020B7200000000000000" pitchFamily="34" charset="0"/>
              </a:rPr>
              <a:t>VËt liÖu vµ thiÕt bÞ</a:t>
            </a:r>
          </a:p>
        </p:txBody>
      </p:sp>
      <p:pic>
        <p:nvPicPr>
          <p:cNvPr id="7171" name="Picture 3" descr="IMG_06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09" t="77806"/>
          <a:stretch>
            <a:fillRect/>
          </a:stretch>
        </p:blipFill>
        <p:spPr bwMode="auto">
          <a:xfrm>
            <a:off x="6400800" y="1943100"/>
            <a:ext cx="2590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876800" y="2914650"/>
            <a:ext cx="4267200" cy="2114550"/>
            <a:chOff x="0" y="1117"/>
            <a:chExt cx="5760" cy="3200"/>
          </a:xfrm>
        </p:grpSpPr>
        <p:pic>
          <p:nvPicPr>
            <p:cNvPr id="7182" name="Picture 5" descr="lot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117"/>
              <a:ext cx="5760" cy="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3" name="Picture 6" descr="bang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4" y="1706"/>
              <a:ext cx="1192" cy="2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4" name="Picture 7" descr="d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" y="1706"/>
              <a:ext cx="1074" cy="2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173" name="Picture 8" descr="IMG_062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17" t="11789" b="18605"/>
          <a:stretch>
            <a:fillRect/>
          </a:stretch>
        </p:blipFill>
        <p:spPr bwMode="auto">
          <a:xfrm>
            <a:off x="228600" y="628650"/>
            <a:ext cx="16002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71450"/>
            <a:ext cx="1752600" cy="17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628650"/>
            <a:ext cx="42672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76" name="Group 11"/>
          <p:cNvGrpSpPr>
            <a:grpSpLocks/>
          </p:cNvGrpSpPr>
          <p:nvPr/>
        </p:nvGrpSpPr>
        <p:grpSpPr bwMode="auto">
          <a:xfrm>
            <a:off x="0" y="2914650"/>
            <a:ext cx="4800600" cy="2114550"/>
            <a:chOff x="0" y="981"/>
            <a:chExt cx="5760" cy="3339"/>
          </a:xfrm>
        </p:grpSpPr>
        <p:pic>
          <p:nvPicPr>
            <p:cNvPr id="7177" name="Picture 12" descr="lot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81"/>
              <a:ext cx="5760" cy="3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8" name="Picture 13" descr="b8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0" y="981"/>
              <a:ext cx="1623" cy="1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9" name="Picture 14" descr="b5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" y="2946"/>
              <a:ext cx="2132" cy="1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0" name="Picture 15" descr="b7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8" y="2976"/>
              <a:ext cx="2126" cy="1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1" name="Picture 16" descr="b6"/>
            <p:cNvPicPr>
              <a:picLocks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" y="981"/>
              <a:ext cx="2201" cy="2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1"/>
          <p:cNvSpPr txBox="1">
            <a:spLocks noChangeArrowheads="1"/>
          </p:cNvSpPr>
          <p:nvPr/>
        </p:nvSpPr>
        <p:spPr bwMode="auto">
          <a:xfrm>
            <a:off x="180975" y="1771650"/>
            <a:ext cx="90154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sát mô hình phối cảnh mạch </a:t>
            </a:r>
            <a:r>
              <a:rPr lang="vi-VN" altLang="en-US" sz="36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36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iện </a:t>
            </a:r>
          </a:p>
          <a:p>
            <a:pPr algn="ctr" eaLnBrk="1" hangingPunct="1"/>
            <a:r>
              <a:rPr lang="en-US" altLang="en-US" sz="36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công tắc ba cực điều khiển một bóng đèn!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Tat den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9390063" cy="524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Oval 6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07950" y="2733675"/>
            <a:ext cx="360363" cy="26987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9220" name="Oval 7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6069013" y="-15875"/>
            <a:ext cx="431800" cy="32385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0" y="3143250"/>
            <a:ext cx="1447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600">
                <a:solidFill>
                  <a:srgbClr val="CCFF99"/>
                </a:solidFill>
                <a:latin typeface="Tahoma" panose="020B0604030504040204" pitchFamily="34" charset="0"/>
              </a:rPr>
              <a:t>Công tắc dưới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5562600" y="400050"/>
            <a:ext cx="1600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600">
                <a:solidFill>
                  <a:srgbClr val="CCFF99"/>
                </a:solidFill>
                <a:latin typeface="Tahoma" panose="020B0604030504040204" pitchFamily="34" charset="0"/>
              </a:rPr>
              <a:t>Công tắc Trên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sang den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0638"/>
            <a:ext cx="9390063" cy="526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Oval 6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07950" y="2733675"/>
            <a:ext cx="360363" cy="26987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0244" name="Oval 7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6069013" y="-15875"/>
            <a:ext cx="431800" cy="32385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0" y="3143250"/>
            <a:ext cx="1447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600">
                <a:solidFill>
                  <a:srgbClr val="CCFF99"/>
                </a:solidFill>
                <a:latin typeface="Tahoma" panose="020B0604030504040204" pitchFamily="34" charset="0"/>
              </a:rPr>
              <a:t>Công tắc dưới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5562600" y="400050"/>
            <a:ext cx="1600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600">
                <a:solidFill>
                  <a:srgbClr val="CCFF99"/>
                </a:solidFill>
                <a:latin typeface="Tahoma" panose="020B0604030504040204" pitchFamily="34" charset="0"/>
              </a:rPr>
              <a:t>Công tắc Trên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799</Words>
  <Application>Microsoft Office PowerPoint</Application>
  <PresentationFormat>On-screen Show (16:9)</PresentationFormat>
  <Paragraphs>211</Paragraphs>
  <Slides>24</Slides>
  <Notes>2</Notes>
  <HiddenSlides>4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Arial</vt:lpstr>
      <vt:lpstr>Times New Roman</vt:lpstr>
      <vt:lpstr>.VnTime</vt:lpstr>
      <vt:lpstr>Garamond</vt:lpstr>
      <vt:lpstr>Tahoma</vt:lpstr>
      <vt:lpstr>Wingdings 2</vt:lpstr>
      <vt:lpstr>VNI-Avo</vt:lpstr>
      <vt:lpstr>Wingdings</vt:lpstr>
      <vt:lpstr>VNI-Times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http://viet4room.com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Thanh An</dc:creator>
  <cp:lastModifiedBy>TAC</cp:lastModifiedBy>
  <cp:revision>41</cp:revision>
  <dcterms:created xsi:type="dcterms:W3CDTF">2013-01-27T13:30:57Z</dcterms:created>
  <dcterms:modified xsi:type="dcterms:W3CDTF">2023-04-30T10:45:45Z</dcterms:modified>
</cp:coreProperties>
</file>