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5"/>
  </p:notesMasterIdLst>
  <p:sldIdLst>
    <p:sldId id="392" r:id="rId2"/>
    <p:sldId id="394" r:id="rId3"/>
    <p:sldId id="423" r:id="rId4"/>
    <p:sldId id="257" r:id="rId5"/>
    <p:sldId id="398" r:id="rId6"/>
    <p:sldId id="399" r:id="rId7"/>
    <p:sldId id="409" r:id="rId8"/>
    <p:sldId id="410" r:id="rId9"/>
    <p:sldId id="411" r:id="rId10"/>
    <p:sldId id="412" r:id="rId11"/>
    <p:sldId id="415" r:id="rId12"/>
    <p:sldId id="416" r:id="rId13"/>
    <p:sldId id="417" r:id="rId14"/>
    <p:sldId id="418" r:id="rId15"/>
    <p:sldId id="419" r:id="rId16"/>
    <p:sldId id="420" r:id="rId17"/>
    <p:sldId id="421" r:id="rId18"/>
    <p:sldId id="422" r:id="rId19"/>
    <p:sldId id="400" r:id="rId20"/>
    <p:sldId id="406" r:id="rId21"/>
    <p:sldId id="407" r:id="rId22"/>
    <p:sldId id="424" r:id="rId23"/>
    <p:sldId id="273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FF0000"/>
    <a:srgbClr val="FFFF00"/>
    <a:srgbClr val="FF7C80"/>
    <a:srgbClr val="33CCCC"/>
    <a:srgbClr val="FF0066"/>
    <a:srgbClr val="0066FF"/>
    <a:srgbClr val="660033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544" autoAdjust="0"/>
    <p:restoredTop sz="98633" autoAdjust="0"/>
  </p:normalViewPr>
  <p:slideViewPr>
    <p:cSldViewPr>
      <p:cViewPr varScale="1">
        <p:scale>
          <a:sx n="86" d="100"/>
          <a:sy n="86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8FF65-0DC4-42D9-B2AA-1CD53EE08DFB}" type="datetimeFigureOut">
              <a:rPr lang="en-US" smtClean="0"/>
              <a:pPr/>
              <a:t>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A24AA-DF85-4FA6-8B71-02550D5B5F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155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2986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82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2623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3186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920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1421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4836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1896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6863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2562AC-4C88-4A6C-B077-90ACA039364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850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B1A7B-EFBD-45C5-9DC2-C42F500335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1094925"/>
      </p:ext>
    </p:extLst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AC43F-7B67-470A-AA02-2755452741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92868817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386FF-2A09-49D6-A1B9-FF82822A65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8814381"/>
      </p:ext>
    </p:extLst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1FEF6D-6C77-4A21-97C9-0D7265BC0B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46464823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B511D-1210-4831-9485-FE9D486FAD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2628337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786FD-8052-40C3-BB16-35E73D6CC9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7323823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7EC77-19B7-4082-9A4A-E7693EA5CC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2193761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40C7-D366-4329-9794-A89EE1816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3811058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AD909-5FAA-4B1A-9318-696455377DD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8269904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EA15-476A-4E28-BB6F-7DD809B8C4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21660652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8F36-F4A9-4A6E-8D34-D6100D1707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7238107"/>
      </p:ext>
    </p:extLst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E64D-C458-4994-B486-FFE1422046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7755455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AB1A2-E8F5-4D2B-9D5E-7020D2AB5B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225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split orient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bac%20song%20doi%20doi%201.mp3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6" Type="http://schemas.openxmlformats.org/officeDocument/2006/relationships/image" Target="../media/image16.jpeg"/><Relationship Id="rId1" Type="http://schemas.openxmlformats.org/officeDocument/2006/relationships/vmlDrawing" Target="../drawings/vmlDrawing4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5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6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7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8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9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10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gif"/><Relationship Id="rId7" Type="http://schemas.microsoft.com/office/2007/relationships/media" Target="file:///C:\Users\PHUONG\Downloads\DuongDenVinhQuang-TranLap_t7tp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HUONG\Downloads\DuongDenVinhQuang-TranLap_t7tp.mp3" TargetMode="Externa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0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bac%20song%20doi%20doi%201.mp3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bac%20song%20doi%20doi%201.mp3" TargetMode="External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bac%20song%20doi%20doi%201.mp3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6" Type="http://schemas.openxmlformats.org/officeDocument/2006/relationships/image" Target="../media/image15.png"/><Relationship Id="rId1" Type="http://schemas.openxmlformats.org/officeDocument/2006/relationships/vmlDrawing" Target="../drawings/vmlDrawing1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microsoft.com/office/2007/relationships/media" Target="../media/media1.mp3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2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slide" Target="slide1.xml"/><Relationship Id="rId2" Type="http://schemas.openxmlformats.org/officeDocument/2006/relationships/video" Target="NULL" TargetMode="External"/><Relationship Id="rId1" Type="http://schemas.openxmlformats.org/officeDocument/2006/relationships/vmlDrawing" Target="../drawings/vmlDrawing3.vml"/><Relationship Id="rId6" Type="http://schemas.openxmlformats.org/officeDocument/2006/relationships/audio" Target="../media/audio2.wav"/><Relationship Id="rId11" Type="http://schemas.openxmlformats.org/officeDocument/2006/relationships/image" Target="../media/image13.png"/><Relationship Id="rId5" Type="http://schemas.openxmlformats.org/officeDocument/2006/relationships/audio" Target="../media/audio1.wav"/><Relationship Id="rId15" Type="http://schemas.openxmlformats.org/officeDocument/2006/relationships/image" Target="../media/image15.png"/><Relationship Id="rId10" Type="http://schemas.openxmlformats.org/officeDocument/2006/relationships/image" Target="../media/image10.gif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2.png"/><Relationship Id="rId1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2"/>
          <p:cNvSpPr txBox="1">
            <a:spLocks noChangeArrowheads="1"/>
          </p:cNvSpPr>
          <p:nvPr/>
        </p:nvSpPr>
        <p:spPr bwMode="auto">
          <a:xfrm>
            <a:off x="582348" y="1770054"/>
            <a:ext cx="80746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HỘI ĐỒNG ĐỘI HUYỆN CÁT HẢI</a:t>
            </a:r>
          </a:p>
          <a:p>
            <a:pPr algn="ctr" eaLnBrk="1" hangingPunct="1"/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LIÊN 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 TH&amp;THCS HIỀN HÀO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* *</a:t>
            </a:r>
            <a:r>
              <a:rPr lang="en-US" b="0" i="1" dirty="0" smtClean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790" y="8608"/>
            <a:ext cx="1487732" cy="1606549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57BDC3-0326-4C70-8B10-5DA3ECFD578C}"/>
              </a:ext>
            </a:extLst>
          </p:cNvPr>
          <p:cNvSpPr txBox="1"/>
          <p:nvPr/>
        </p:nvSpPr>
        <p:spPr>
          <a:xfrm>
            <a:off x="2555778" y="5343600"/>
            <a:ext cx="52309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Hiền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Hào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dirty="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235282" y="2981269"/>
            <a:ext cx="676875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 ĐỀ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en-US" b="0" i="1" dirty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" y="3697361"/>
            <a:ext cx="92393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YÊU LỊCH SỬ ĐỘI </a:t>
            </a:r>
          </a:p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 TỪNG TRANG SÁCH</a:t>
            </a:r>
            <a:endParaRPr lang="en-US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38630" y="984961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4 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4112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339752" y="4262143"/>
            <a:ext cx="5756840" cy="600164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A. Nạn bạo hành trẻ em</a:t>
            </a:r>
            <a:endParaRPr lang="en-US" sz="3300" b="1" dirty="0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62" y="4227286"/>
            <a:ext cx="8750075" cy="230832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ảnh trên nói về vấn nạn gì trong việc vi phạm pháp luật Luật trẻ em</a:t>
            </a:r>
            <a:r>
              <a:rPr lang="vi-V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3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A. Nạn bạo hành trẻ em</a:t>
            </a: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B. Nạn xâm hại tình dục ở trẻ em</a:t>
            </a: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C. Nạn buôn bán trẻ em.</a:t>
            </a: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011" y="4011749"/>
            <a:ext cx="26527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3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54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482057" y="2091200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0488" y="1997375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457160" y="1747416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457161" y="1747416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562253" y="2069355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0" y="-123567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-16999"/>
            <a:ext cx="6158123" cy="4186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93785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  <p:bldP spid="36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5 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6160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778407" y="5472566"/>
            <a:ext cx="4607751" cy="646331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600" b="1" dirty="0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6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Ngày 05/4/2016</a:t>
            </a:r>
            <a:endParaRPr lang="en-US" sz="3600" b="1" dirty="0">
              <a:solidFill>
                <a:srgbClr val="FC0404"/>
              </a:solidFill>
              <a:latin typeface="UVN Ai Cap" panose="02040603050506020204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49375" y="2153164"/>
            <a:ext cx="8750075" cy="32778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Luật trẻ em đã được Quốc hội nước cộng hòa xã hội chủ nghĩa Việt Nam thông qua vào ngày tháng năm nào</a:t>
            </a:r>
            <a:r>
              <a:rPr lang="vi-VN" sz="3300" b="1" dirty="0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 ?</a:t>
            </a:r>
            <a:endParaRPr lang="vi-VN" sz="3300" dirty="0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7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Ngày 05/4/2015</a:t>
            </a:r>
            <a:endParaRPr lang="vi-VN" sz="27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/>
            <a:r>
              <a:rPr lang="vi-VN" sz="27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Ngày 04/5/2015 </a:t>
            </a:r>
          </a:p>
          <a:p>
            <a:pPr marL="0" lvl="1"/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Ngày 05/4/2016</a:t>
            </a:r>
          </a:p>
          <a:p>
            <a:pPr marL="0" lvl="1"/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D. Ngày 04/5/2016</a:t>
            </a:r>
            <a:endParaRPr lang="en-US" sz="27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1625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6 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7184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437958" y="5480530"/>
            <a:ext cx="6962880" cy="584775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32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C. Quyền được phát triển năng khiếu</a:t>
            </a:r>
            <a:endParaRPr lang="en-US" sz="3200" b="1" dirty="0">
              <a:solidFill>
                <a:srgbClr val="FC0404"/>
              </a:solidFill>
              <a:latin typeface="UVN Ai Cap" panose="02040603050506020204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9686" y="2051709"/>
            <a:ext cx="8750075" cy="3416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7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Hải chơi giỏi môn cờ vua, em rất muốn tham gia vào câu lạc bộ cờ vua ở trường nhưng bố mẹ em không đồng ý vì sợ mất thời gian. Việc làm của bố mẹ Hải đã vi phạm quyền gì của Hải</a:t>
            </a:r>
            <a:r>
              <a:rPr lang="vi-VN" sz="27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700" dirty="0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7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phát triển thể chất</a:t>
            </a:r>
            <a:endParaRPr lang="vi-VN" sz="27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/>
            <a:r>
              <a:rPr lang="vi-VN" sz="27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đi học</a:t>
            </a:r>
            <a:endParaRPr lang="vi-VN" sz="27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/>
            <a:r>
              <a:rPr lang="vi-VN" sz="27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phát triển năng khiếu</a:t>
            </a:r>
          </a:p>
          <a:p>
            <a:pPr marL="0" lvl="1"/>
            <a:r>
              <a:rPr lang="en-US" sz="27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D. Quyền được khai sinh</a:t>
            </a:r>
            <a:endParaRPr lang="en-US" sz="3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8298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7 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8208" name="Equation" r:id="rId8" imgW="114102" imgH="177492" progId="">
              <p:embed/>
            </p:oleObj>
          </a:graphicData>
        </a:graphic>
      </p:graphicFrame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7340" y="2202903"/>
            <a:ext cx="8965437" cy="30469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em có bổn phận và trách nhiệm</a:t>
            </a:r>
            <a:r>
              <a:rPr lang="vi-V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 ?</a:t>
            </a:r>
            <a:endParaRPr lang="vi-VN" sz="2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7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Yêu quý, kính trọng, hiếu thảo với ông bà, cha mẹ</a:t>
            </a:r>
            <a:endParaRPr lang="en-US" sz="27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7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Kính trọng thầy cô giáo, lễ phép với người lớn tuổi và yêu thương em nhỏ</a:t>
            </a:r>
            <a:endParaRPr lang="en-US" sz="27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7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Đoàn kết giúp đỡ bạn bè, người già yếu, khuyết tật gặp hoàn cảnh khó khăn theo khả năng của mình</a:t>
            </a:r>
            <a:endParaRPr lang="en-US" sz="27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7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7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42883" y="5315161"/>
            <a:ext cx="4937429" cy="646331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 ba đáp án trên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1154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514" y="1376772"/>
            <a:ext cx="8789147" cy="415498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em có bổn phận và trách nhiệm:</a:t>
            </a:r>
            <a:endParaRPr lang="vi-VN" sz="3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3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 Yêu quý, kính trọng, hiếu thảo với ông bà, cha mẹ</a:t>
            </a:r>
            <a:endParaRPr lang="en-US" sz="33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3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2. Kính trọng thầy cô giáo, lễ phép với người lớn tuổi và yêu thương em nhỏ</a:t>
            </a:r>
            <a:endParaRPr lang="en-US" sz="33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3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3. Đoàn kết giúp đỡ bạn bè, người già yếu, khuyết tật gặp hoàn cảnh khó khăn theo khả năng của mình</a:t>
            </a:r>
            <a:endParaRPr lang="en-US" sz="33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018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8 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9232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043608" y="4955939"/>
            <a:ext cx="7704856" cy="1200329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UVN Ai Cap" panose="02040603050506020204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Trẻ em hôm nay thế giới ngày mai</a:t>
            </a:r>
          </a:p>
          <a:p>
            <a:endParaRPr lang="vi-V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2504185"/>
            <a:ext cx="9144000" cy="212365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Hãy cho biết tên của bài hát là gì</a:t>
            </a:r>
            <a:r>
              <a:rPr lang="vi-VN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300" dirty="0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  <a:p>
            <a:pPr marL="385763" indent="-385763">
              <a:buAutoNum type="alphaUcPeriod"/>
            </a:pPr>
            <a:r>
              <a:rPr lang="en-US" sz="330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Quyền trẻ em</a:t>
            </a:r>
            <a:endParaRPr lang="en-US" sz="33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85763" indent="-385763">
              <a:buAutoNum type="alphaUcPeriod"/>
            </a:pPr>
            <a:r>
              <a:rPr lang="en-US" sz="330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Bảo vệ quyền trẻ em</a:t>
            </a:r>
            <a:endParaRPr lang="en-US" sz="33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85763" indent="-385763">
              <a:buAutoNum type="alphaUcPeriod"/>
            </a:pPr>
            <a:r>
              <a:rPr lang="en-US" sz="330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Trẻ em hôm nay thế giới ngày mai</a:t>
            </a:r>
            <a:endParaRPr lang="en-US" sz="33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8834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9 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10256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219049" y="4216681"/>
            <a:ext cx="5834342" cy="707886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UNICEF</a:t>
            </a:r>
            <a:endParaRPr lang="vi-VN" sz="40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340" y="2436131"/>
            <a:ext cx="8750075" cy="110799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Tổ chức chăm sóc và bảo vệ trẻ em có tên gọi viết tắt là gì</a:t>
            </a:r>
            <a:r>
              <a:rPr lang="vi-VN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300" b="1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742232" y="577215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8339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10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11280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214546" y="4401108"/>
            <a:ext cx="2276155" cy="553998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0070C0"/>
                </a:solidFill>
                <a:latin typeface="UVN Ai Cap" panose="02040603050506020204" pitchFamily="18" charset="0"/>
              </a:rPr>
              <a:t>Tự</a:t>
            </a:r>
            <a:r>
              <a:rPr lang="en-US" sz="3000" b="1" dirty="0">
                <a:solidFill>
                  <a:srgbClr val="0070C0"/>
                </a:solidFill>
                <a:latin typeface="UVN Ai Cap" panose="020406030505060202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UVN Ai Cap" panose="02040603050506020204" pitchFamily="18" charset="0"/>
              </a:rPr>
              <a:t>hào</a:t>
            </a:r>
            <a:endParaRPr lang="en-US" sz="3000" b="1" dirty="0">
              <a:solidFill>
                <a:srgbClr val="0070C0"/>
              </a:solidFill>
              <a:latin typeface="UVN Ai Cap" panose="0204060305050602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5664" y="2213013"/>
            <a:ext cx="8750075" cy="378565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C04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 đài quốc gia về bảo vệ trẻ em, có số điện thoại là số nào sau đây? </a:t>
            </a:r>
          </a:p>
          <a:p>
            <a:pPr marL="557213" indent="-557213">
              <a:buAutoNum type="alphaUcPeriod"/>
            </a:pPr>
            <a:r>
              <a:rPr lang="en-US" sz="4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</a:t>
            </a:r>
          </a:p>
          <a:p>
            <a:pPr marL="557213" indent="-557213">
              <a:buAutoNum type="alphaUcPeriod"/>
            </a:pPr>
            <a:r>
              <a:rPr lang="en-US" sz="4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</a:p>
          <a:p>
            <a:pPr marL="557213" indent="-557213">
              <a:buAutoNum type="alphaUcPeriod"/>
            </a:pPr>
            <a:r>
              <a:rPr lang="en-US" sz="4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</a:p>
          <a:p>
            <a:pPr marL="557213" indent="-557213">
              <a:buAutoNum type="alphaUcPeriod"/>
            </a:pPr>
            <a:r>
              <a:rPr lang="en-US" sz="4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</a:t>
            </a:r>
            <a:endParaRPr lang="vi-VN" sz="4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22815" y="440110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111</a:t>
            </a:r>
            <a:endParaRPr 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5109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AutoShape 2"/>
          <p:cNvSpPr>
            <a:spLocks noChangeArrowheads="1"/>
          </p:cNvSpPr>
          <p:nvPr/>
        </p:nvSpPr>
        <p:spPr bwMode="auto">
          <a:xfrm>
            <a:off x="1371600" y="1028700"/>
            <a:ext cx="6400800" cy="47910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350">
              <a:latin typeface="Arial" panose="020B0604020202020204" pitchFamily="34" charset="0"/>
            </a:endParaRPr>
          </a:p>
        </p:txBody>
      </p:sp>
      <p:sp>
        <p:nvSpPr>
          <p:cNvPr id="110595" name="WordArt 3"/>
          <p:cNvSpPr>
            <a:spLocks noChangeArrowheads="1" noChangeShapeType="1" noTextEdit="1"/>
          </p:cNvSpPr>
          <p:nvPr/>
        </p:nvSpPr>
        <p:spPr bwMode="auto">
          <a:xfrm>
            <a:off x="2457450" y="1143000"/>
            <a:ext cx="4514850" cy="57150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sz="27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Impact" panose="020B0806030902050204" pitchFamily="34" charset="0"/>
              </a:rPr>
              <a:t>Binh ...Boong...</a:t>
            </a:r>
          </a:p>
        </p:txBody>
      </p:sp>
      <p:pic>
        <p:nvPicPr>
          <p:cNvPr id="110597" name="Picture 5" descr="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3849">
            <a:off x="5486400" y="3486150"/>
            <a:ext cx="2228850" cy="228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8" name="Picture 6" descr="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84584">
            <a:off x="1428750" y="3657600"/>
            <a:ext cx="2228850" cy="228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9" name="Picture 7" descr="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273" flipH="1">
            <a:off x="5543550" y="1771650"/>
            <a:ext cx="2057400" cy="228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0" name="Picture 8" descr="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0688">
            <a:off x="1485900" y="1771650"/>
            <a:ext cx="2228850" cy="228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1" name="Picture 9" descr="an3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1885950"/>
            <a:ext cx="3543300" cy="30539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2" name="Picture 10" descr="PULSTAR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1485900"/>
            <a:ext cx="877491" cy="942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3" name="Picture 11" descr="PULSTAR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3086100"/>
            <a:ext cx="877491" cy="942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4" name="Picture 12" descr="PULSTARS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028950"/>
            <a:ext cx="877491" cy="942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5" name="Picture 13" descr="Pictur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1428751"/>
            <a:ext cx="539354" cy="692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6" name="Picture 14" descr="Pictur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3714751"/>
            <a:ext cx="539354" cy="692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7" name="Picture 15" descr="Pictur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4629151"/>
            <a:ext cx="539354" cy="692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8" name="Picture 16" descr="Pictur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48" y="1885951"/>
            <a:ext cx="539353" cy="692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9" name="DuongDenVinhQuang-TranLap_t7tp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7"/>
              </p:ext>
            </p:ext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68057" y="5486400"/>
            <a:ext cx="408686" cy="408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10" name="WordArt 18"/>
          <p:cNvSpPr>
            <a:spLocks noChangeArrowheads="1" noChangeShapeType="1" noTextEdit="1"/>
          </p:cNvSpPr>
          <p:nvPr/>
        </p:nvSpPr>
        <p:spPr bwMode="auto">
          <a:xfrm>
            <a:off x="2228850" y="4343400"/>
            <a:ext cx="485775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Times New Roman" panose="02020603050405020304" pitchFamily="18" charset="0"/>
              </a:rPr>
              <a:t>Chúc mừng chiến thắng!</a:t>
            </a:r>
          </a:p>
        </p:txBody>
      </p:sp>
    </p:spTree>
    <p:extLst>
      <p:ext uri="{BB962C8B-B14F-4D97-AF65-F5344CB8AC3E}">
        <p14:creationId xmlns="" xmlns:p14="http://schemas.microsoft.com/office/powerpoint/2010/main" val="487664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0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25130" fill="hold"/>
                                        <p:tgtEl>
                                          <p:spTgt spid="110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60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609"/>
                </p:tgtEl>
              </p:cMediaNode>
            </p:audio>
          </p:childTnLst>
        </p:cTn>
      </p:par>
    </p:tnLst>
    <p:bldLst>
      <p:bldP spid="110595" grpId="0" animBg="1"/>
      <p:bldP spid="1106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99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1844824"/>
            <a:ext cx="567786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TRAO THƯỞNG</a:t>
            </a:r>
            <a:endParaRPr lang="en-US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938" y="2656829"/>
            <a:ext cx="8565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VĂN NGHỆ CHÀO MỪNG</a:t>
            </a:r>
            <a:endParaRPr lang="en-US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3" y="8092"/>
            <a:ext cx="91512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611560" y="1916832"/>
            <a:ext cx="51845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 3: CHIA SẺ </a:t>
            </a:r>
          </a:p>
          <a:p>
            <a:pPr algn="ctr"/>
            <a:r>
              <a:rPr lang="en-US" sz="44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ƯỚC MƠ CỦA EM</a:t>
            </a:r>
            <a:endParaRPr lang="en-US" sz="4400" b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800" y="1484784"/>
            <a:ext cx="6596444" cy="4950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50269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3" y="8092"/>
            <a:ext cx="91512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26977" y="2852936"/>
            <a:ext cx="59401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 4: KẾT THÚC CHUYÊN ĐỀ</a:t>
            </a:r>
            <a:endParaRPr lang="en-US" sz="4400" b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658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2"/>
          <p:cNvSpPr txBox="1">
            <a:spLocks noChangeArrowheads="1"/>
          </p:cNvSpPr>
          <p:nvPr/>
        </p:nvSpPr>
        <p:spPr bwMode="auto">
          <a:xfrm>
            <a:off x="582348" y="1770054"/>
            <a:ext cx="80746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HỘI ĐỒNG ĐỘI HUYỆN CÁT HẢI</a:t>
            </a:r>
          </a:p>
          <a:p>
            <a:pPr algn="ctr" eaLnBrk="1" hangingPunct="1"/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LIÊN ĐỘI 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TH&amp;THCS HIỀN HÀO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en-US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* *</a:t>
            </a:r>
            <a:r>
              <a:rPr lang="en-US" b="0" i="1" dirty="0" smtClean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790" y="8608"/>
            <a:ext cx="1487732" cy="1606549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57BDC3-0326-4C70-8B10-5DA3ECFD578C}"/>
              </a:ext>
            </a:extLst>
          </p:cNvPr>
          <p:cNvSpPr txBox="1"/>
          <p:nvPr/>
        </p:nvSpPr>
        <p:spPr>
          <a:xfrm>
            <a:off x="2555778" y="5343600"/>
            <a:ext cx="47639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Hiền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Hào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dirty="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235282" y="2981269"/>
            <a:ext cx="676875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 ĐỀ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en-US" b="0" i="1" dirty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" y="3697361"/>
            <a:ext cx="92393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YÊU LỊCH SỬ ĐỘI </a:t>
            </a:r>
          </a:p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 TỪNG TRANG SÁCH</a:t>
            </a:r>
            <a:endParaRPr lang="en-US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WordArt 8"/>
          <p:cNvSpPr>
            <a:spLocks noChangeArrowheads="1" noChangeShapeType="1" noTextEdit="1"/>
          </p:cNvSpPr>
          <p:nvPr/>
        </p:nvSpPr>
        <p:spPr bwMode="auto">
          <a:xfrm>
            <a:off x="609603" y="1144589"/>
            <a:ext cx="7967663" cy="5257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9770038"/>
              </a:avLst>
            </a:prstTxWarp>
          </a:bodyPr>
          <a:lstStyle/>
          <a:p>
            <a:pPr algn="ctr"/>
            <a:r>
              <a:rPr lang="pt-BR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.VnCooperH"/>
              </a:rPr>
              <a:t>xin tr©n träng c¸m c¸c c« b¸c ®¹i biÓu, c¸c thÇy c« gi¸o vµ c¸c b¹n!</a:t>
            </a:r>
            <a:endParaRPr lang="en-US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.VnCooperH"/>
            </a:endParaRPr>
          </a:p>
        </p:txBody>
      </p:sp>
      <p:pic>
        <p:nvPicPr>
          <p:cNvPr id="7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20" y="2348880"/>
            <a:ext cx="2244428" cy="1886912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-1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6172200"/>
            <a:ext cx="2209800" cy="685800"/>
          </a:xfrm>
          <a:noFill/>
        </p:spPr>
      </p:pic>
      <p:pic>
        <p:nvPicPr>
          <p:cNvPr id="9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-1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2389"/>
            <a:ext cx="1524000" cy="473075"/>
          </a:xfrm>
          <a:noFill/>
        </p:spPr>
      </p:pic>
      <p:pic>
        <p:nvPicPr>
          <p:cNvPr id="10" name="Content Placeholder 9">
            <a:hlinkClick r:id="rId2" action="ppaction://hlinkfile"/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-1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402389"/>
            <a:ext cx="1524000" cy="473075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2"/>
          <p:cNvSpPr txBox="1">
            <a:spLocks noChangeArrowheads="1"/>
          </p:cNvSpPr>
          <p:nvPr/>
        </p:nvSpPr>
        <p:spPr bwMode="auto">
          <a:xfrm>
            <a:off x="582348" y="1770054"/>
            <a:ext cx="807461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HỘI ĐỒNG ĐỘI HUYỆN CÁT HẢI</a:t>
            </a:r>
          </a:p>
          <a:p>
            <a:pPr algn="ctr"/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LIÊN ĐỘI TH&amp;THCS HIỀN HÀO</a:t>
            </a:r>
          </a:p>
          <a:p>
            <a:pPr algn="ctr"/>
            <a:r>
              <a:rPr lang="en-US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* *</a:t>
            </a:r>
            <a:r>
              <a:rPr lang="en-US" sz="2000" i="1" dirty="0" smtClean="0">
                <a:solidFill>
                  <a:srgbClr val="FF0066"/>
                </a:solidFill>
                <a:latin typeface=".VnTimeH" pitchFamily="34" charset="0"/>
              </a:rPr>
              <a:t>      </a:t>
            </a:r>
            <a:r>
              <a:rPr lang="en-US" b="0" i="1" dirty="0" smtClean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17">
            <a:hlinkClick r:id="rId2" action="ppaction://hlinkfile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790" y="8608"/>
            <a:ext cx="1487732" cy="1606549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57BDC3-0326-4C70-8B10-5DA3ECFD578C}"/>
              </a:ext>
            </a:extLst>
          </p:cNvPr>
          <p:cNvSpPr txBox="1"/>
          <p:nvPr/>
        </p:nvSpPr>
        <p:spPr>
          <a:xfrm>
            <a:off x="2555778" y="5343600"/>
            <a:ext cx="47639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Hiền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Hào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dirty="0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235282" y="2981269"/>
            <a:ext cx="676875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 ĐỀ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en-US" b="0" i="1" dirty="0">
                <a:solidFill>
                  <a:srgbClr val="FF0066"/>
                </a:solidFill>
                <a:latin typeface=".VnTimeH" pitchFamily="34" charset="0"/>
              </a:rPr>
              <a:t>      </a:t>
            </a:r>
            <a:endParaRPr lang="en-US" sz="2800" b="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" y="3697361"/>
            <a:ext cx="92393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YÊU LỊCH SỬ ĐỘI </a:t>
            </a:r>
          </a:p>
          <a:p>
            <a:pPr algn="ctr"/>
            <a:r>
              <a:rPr lang="en-US" sz="4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 TỪNG TRANG SÁCH</a:t>
            </a:r>
            <a:endParaRPr lang="en-US" sz="4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7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1" y="5731"/>
            <a:ext cx="91502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-27383"/>
            <a:ext cx="9144000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algn="ctr">
              <a:spcBef>
                <a:spcPts val="2400"/>
              </a:spcBef>
            </a:pP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LIỆT CHÀO MỪNG QUÝ VỊ ĐẠI B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ỂU 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 DỰ CHUYÊN ĐỀ CẤP THÀNH PHỐ </a:t>
            </a:r>
            <a:endParaRPr lang="vi-VN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“EM YÊU LỊCH SỬ ĐỘI QUA TỪNG TRANG SÁCH” </a:t>
            </a:r>
            <a:endParaRPr lang="vi-VN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HỌC 2021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000" b="0" dirty="0">
              <a:solidFill>
                <a:srgbClr val="FF0000"/>
              </a:solidFill>
              <a:latin typeface=".VnBahamasBH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581" y="1844826"/>
            <a:ext cx="91450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000" dirty="0">
                <a:solidFill>
                  <a:srgbClr val="FF0000"/>
                </a:solidFill>
                <a:latin typeface="+mj-lt"/>
                <a:ea typeface="Times" panose="020B0500000000000000" pitchFamily="34" charset="0"/>
                <a:cs typeface="Times" panose="020B0500000000000000" pitchFamily="34" charset="0"/>
              </a:rPr>
              <a:t> </a:t>
            </a:r>
            <a:r>
              <a:rPr lang="vi-VN" sz="3600" b="1" dirty="0">
                <a:solidFill>
                  <a:srgbClr val="FF0000"/>
                </a:solidFill>
                <a:latin typeface="+mj-lt"/>
                <a:ea typeface="Times" panose="020B0500000000000000" pitchFamily="34" charset="0"/>
                <a:cs typeface="Times" panose="020B0500000000000000" pitchFamily="34" charset="0"/>
              </a:rPr>
              <a:t>CHƯƠNG TRÌNH CHUYÊN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  <a:ea typeface="Times" panose="020B0500000000000000" pitchFamily="34" charset="0"/>
                <a:cs typeface="Times" panose="020B0500000000000000" pitchFamily="34" charset="0"/>
              </a:rPr>
              <a:t>ĐỀ</a:t>
            </a:r>
            <a:endParaRPr lang="en-US" sz="34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endParaRPr lang="en-US" sz="34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l-PL" sz="3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Rung chuông vàng chủ đề: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defRPr/>
            </a:pP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l-PL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34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3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ết thúc chuyên đề</a:t>
            </a:r>
          </a:p>
          <a:p>
            <a:pPr>
              <a:lnSpc>
                <a:spcPct val="150000"/>
              </a:lnSpc>
              <a:defRPr/>
            </a:pPr>
            <a:endParaRPr lang="en-US" sz="3400" dirty="0" smtClean="0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3" y="8092"/>
            <a:ext cx="91512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32909" y="1916832"/>
            <a:ext cx="80884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PHẦN 1: TÌM HIỂU VỀ LỊCH SỬ ĐỘI</a:t>
            </a:r>
            <a:endParaRPr lang="en-US" sz="3600" b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586" y="1465436"/>
            <a:ext cx="6596444" cy="4950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>
            <a:extLst>
              <a:ext uri="{FF2B5EF4-FFF2-40B4-BE49-F238E27FC236}">
                <a16:creationId xmlns="" xmlns:a16="http://schemas.microsoft.com/office/drawing/2014/main" id="{B68B1CEF-35C0-49C2-84E4-56D4B3B8E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6512" y="332656"/>
            <a:ext cx="91440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PHẦN 2: </a:t>
            </a:r>
            <a:r>
              <a:rPr lang="vi-V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RUNG CHUÔNG VÀNG </a:t>
            </a:r>
            <a:endParaRPr lang="en-US" sz="4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vi-V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 HIỂU LỊCH SỬ ĐỘI QUA TỪNG TRANG SÁCH</a:t>
            </a:r>
            <a:endParaRPr lang="vi-VN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an3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2357430"/>
            <a:ext cx="3824998" cy="3296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HỎI 1 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1040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817695" y="4622005"/>
            <a:ext cx="4874099" cy="646331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solidFill>
              <a:srgbClr val="FC040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B.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UVN Ai Cap" panose="020406030505060202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5664" y="2213013"/>
            <a:ext cx="8750075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557213" indent="-557213"/>
            <a:r>
              <a:rPr lang="vi-VN" sz="3200" b="1" dirty="0" smtClean="0"/>
              <a:t>Câu 1: Dấu </a:t>
            </a:r>
            <a:r>
              <a:rPr lang="vi-VN" sz="3200" b="1" dirty="0" smtClean="0"/>
              <a:t>hiệu nào giúp em nhận biết đó là các anh chị đội viên khi đến </a:t>
            </a:r>
            <a:r>
              <a:rPr lang="vi-VN" sz="3200" b="1" dirty="0" smtClean="0"/>
              <a:t>trường?</a:t>
            </a:r>
          </a:p>
          <a:p>
            <a:pPr marL="557213" indent="-557213"/>
            <a:endParaRPr lang="vi-VN" sz="3200" dirty="0" smtClean="0"/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5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85683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734005" y="1187076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2 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2064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076029" y="5020894"/>
            <a:ext cx="4656211" cy="1015663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marL="557213" indent="-557213"/>
            <a:r>
              <a:rPr lang="en-US" sz="3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 Tất cả đáp án trên</a:t>
            </a:r>
          </a:p>
          <a:p>
            <a:pPr marL="557213" indent="-557213"/>
            <a:r>
              <a:rPr lang="en-US" sz="3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1982381"/>
            <a:ext cx="8971186" cy="295465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vi-VN" sz="3600" b="1" i="1">
                <a:solidFill>
                  <a:srgbClr val="FF0000"/>
                </a:solidFill>
                <a:latin typeface="+mj-lt"/>
              </a:rPr>
              <a:t>Theo em trẻ em có những quyền </a:t>
            </a:r>
            <a:r>
              <a:rPr lang="en-US" sz="3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bản nào</a:t>
            </a:r>
            <a:r>
              <a:rPr lang="vi-VN" sz="3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7213" indent="-557213">
              <a:buAutoNum type="alphaUcPeriod"/>
            </a:pP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sống còn</a:t>
            </a:r>
            <a:r>
              <a:rPr lang="en-US" sz="3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marL="557213" indent="-557213"/>
            <a:r>
              <a:rPr lang="en-US" sz="3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 Quyền được bảo vệ</a:t>
            </a:r>
            <a:endParaRPr lang="en-US" sz="3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57213" indent="-557213">
              <a:buAutoNum type="alphaUcPeriod" startAt="3"/>
            </a:pP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phát triển</a:t>
            </a:r>
            <a:endParaRPr lang="en-US" sz="3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57213" indent="-557213">
              <a:buAutoNum type="alphaUcPeriod" startAt="3"/>
            </a:pP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Quyền được tham gia</a:t>
            </a:r>
          </a:p>
          <a:p>
            <a:pPr marL="557213" indent="-557213">
              <a:buAutoNum type="alphaUcPeriod" startAt="3"/>
            </a:pP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Tất cả đáp án trên</a:t>
            </a:r>
            <a:endParaRPr lang="en-US" sz="3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2869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2691343" y="960651"/>
            <a:ext cx="3543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en-US" sz="40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 3 </a:t>
            </a:r>
            <a:endParaRPr lang="en-US" sz="40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4738688" y="2636044"/>
          <a:ext cx="85725" cy="133350"/>
        </p:xfrm>
        <a:graphic>
          <a:graphicData uri="http://schemas.openxmlformats.org/presentationml/2006/ole">
            <p:oleObj spid="_x0000_s3088" name="Equation" r:id="rId8" imgW="114102" imgH="177492" progId="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2209357" y="5258129"/>
            <a:ext cx="5756840" cy="600164"/>
          </a:xfrm>
          <a:prstGeom prst="rect">
            <a:avLst/>
          </a:prstGeom>
          <a:solidFill>
            <a:srgbClr val="FFFF00">
              <a:alpha val="4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300" b="1">
                <a:solidFill>
                  <a:srgbClr val="FC0404"/>
                </a:solidFill>
                <a:latin typeface="Times New Roman" pitchFamily="18" charset="0"/>
                <a:cs typeface="Times New Roman" pitchFamily="18" charset="0"/>
              </a:rPr>
              <a:t>D. Cả 3 đáp án trên</a:t>
            </a:r>
            <a:endParaRPr lang="en-US" sz="3300" b="1" dirty="0">
              <a:solidFill>
                <a:srgbClr val="FC04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338" y="1708626"/>
            <a:ext cx="8813493" cy="3416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vi-VN" sz="3300" b="1">
                <a:solidFill>
                  <a:srgbClr val="FF0000"/>
                </a:solidFill>
                <a:latin typeface="+mj-lt"/>
              </a:rPr>
              <a:t>Theo Luật Trẻ em, “bóc lột trẻ em” là hành vi nào?</a:t>
            </a:r>
            <a:endParaRPr lang="en-US" sz="3300">
              <a:solidFill>
                <a:srgbClr val="FF0000"/>
              </a:solidFill>
              <a:latin typeface="+mj-lt"/>
            </a:endParaRP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A.Bắt trẻ em lao động trái quy định của pháp luật về lao động	</a:t>
            </a: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B.Trình diễn hoặc sản xuất sản phẩm khiêu dâm, tổ chức hỗ trợ hoạt động du lịch nhằm mục đích xâm hại tình dục trẻ em</a:t>
            </a: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C. Cho, nhận hoặc cung cấp trẻ em để hoạt động mại dâm và các hành vi khác sử dụng trẻ em để trục lợi.</a:t>
            </a:r>
            <a:r>
              <a:rPr lang="en-US" sz="30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r>
              <a:rPr lang="en-US" sz="2400" b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D. Cả 3 đáp án trên</a:t>
            </a:r>
            <a:endParaRPr lang="en-US" sz="2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het gio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5326">
            <a:off x="7973195" y="1328745"/>
            <a:ext cx="972741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3" descr="an30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41626" y="1234920"/>
            <a:ext cx="835880" cy="740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Hình chữ nhật 85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</a:t>
            </a:r>
          </a:p>
        </p:txBody>
      </p:sp>
      <p:sp>
        <p:nvSpPr>
          <p:cNvPr id="39" name="Hình chữ nhật 84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2</a:t>
            </a:r>
          </a:p>
        </p:txBody>
      </p:sp>
      <p:sp>
        <p:nvSpPr>
          <p:cNvPr id="40" name="Hình chữ nhật 83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3</a:t>
            </a:r>
          </a:p>
        </p:txBody>
      </p:sp>
      <p:sp>
        <p:nvSpPr>
          <p:cNvPr id="41" name="Hình chữ nhật 57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4</a:t>
            </a:r>
          </a:p>
        </p:txBody>
      </p:sp>
      <p:sp>
        <p:nvSpPr>
          <p:cNvPr id="42" name="Hình chữ nhật 86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5</a:t>
            </a:r>
          </a:p>
        </p:txBody>
      </p:sp>
      <p:sp>
        <p:nvSpPr>
          <p:cNvPr id="43" name="Hình chữ nhật 87"/>
          <p:cNvSpPr/>
          <p:nvPr/>
        </p:nvSpPr>
        <p:spPr>
          <a:xfrm>
            <a:off x="7948298" y="984961"/>
            <a:ext cx="1022534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Hình chữ nhật 88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7</a:t>
            </a:r>
          </a:p>
        </p:txBody>
      </p:sp>
      <p:sp>
        <p:nvSpPr>
          <p:cNvPr id="45" name="Hình chữ nhật 89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8</a:t>
            </a:r>
          </a:p>
        </p:txBody>
      </p:sp>
      <p:sp>
        <p:nvSpPr>
          <p:cNvPr id="46" name="Hình chữ nhật 90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9</a:t>
            </a:r>
          </a:p>
        </p:txBody>
      </p:sp>
      <p:sp>
        <p:nvSpPr>
          <p:cNvPr id="47" name="Hình chữ nhật 91"/>
          <p:cNvSpPr/>
          <p:nvPr/>
        </p:nvSpPr>
        <p:spPr>
          <a:xfrm>
            <a:off x="7948299" y="984961"/>
            <a:ext cx="1022533" cy="124001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b"/>
          <a:lstStyle/>
          <a:p>
            <a:pPr algn="ctr">
              <a:defRPr/>
            </a:pPr>
            <a:r>
              <a:rPr lang="en-US" sz="49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innerShdw blurRad="101600" dist="76200" dir="5400000">
                    <a:srgbClr val="D16349">
                      <a:satMod val="190000"/>
                      <a:tint val="100000"/>
                      <a:alpha val="74000"/>
                    </a:srgbClr>
                  </a:innerShdw>
                </a:effectLst>
                <a:ea typeface="Tahoma" pitchFamily="34" charset="0"/>
                <a:cs typeface="Arial" pitchFamily="34" charset="0"/>
              </a:rPr>
              <a:t>10</a:t>
            </a:r>
          </a:p>
        </p:txBody>
      </p:sp>
      <p:sp>
        <p:nvSpPr>
          <p:cNvPr id="48" name="Hình Bầu dục 45"/>
          <p:cNvSpPr/>
          <p:nvPr/>
        </p:nvSpPr>
        <p:spPr>
          <a:xfrm>
            <a:off x="8053391" y="1306900"/>
            <a:ext cx="812349" cy="807650"/>
          </a:xfrm>
          <a:prstGeom prst="ellipse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  <a:alpha val="7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glow rad="63500">
              <a:srgbClr val="9BBB59">
                <a:satMod val="175000"/>
                <a:alpha val="4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softRound"/>
          </a:sp3d>
        </p:spPr>
        <p:txBody>
          <a:bodyPr anchor="ctr"/>
          <a:lstStyle/>
          <a:p>
            <a:pPr algn="ctr">
              <a:defRPr/>
            </a:pPr>
            <a:r>
              <a:rPr lang="en-US" sz="1350" b="1" kern="0" dirty="0">
                <a:ln w="900" cmpd="sng">
                  <a:solidFill>
                    <a:srgbClr val="D16349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rgbClr val="8CADAE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Arial" pitchFamily="34" charset="0"/>
              </a:rPr>
              <a:t>BẮT ĐẦU</a:t>
            </a:r>
          </a:p>
        </p:txBody>
      </p:sp>
      <p:pic>
        <p:nvPicPr>
          <p:cNvPr id="6" name="Picture 5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9" y="870575"/>
            <a:ext cx="1280618" cy="1282589"/>
          </a:xfrm>
          <a:prstGeom prst="rect">
            <a:avLst/>
          </a:prstGeom>
        </p:spPr>
      </p:pic>
      <p:pic>
        <p:nvPicPr>
          <p:cNvPr id="23" name="Nhac loại thi sin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14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8434946" y="53721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7356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uong suy ngh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ket-thuc-fina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n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392&quot;/&gt;&lt;/object&gt;&lt;object type=&quot;3&quot; unique_id=&quot;10004&quot;&gt;&lt;property id=&quot;20148&quot; value=&quot;5&quot;/&gt;&lt;property id=&quot;20300&quot; value=&quot;Slide 2&quot;/&gt;&lt;property id=&quot;20307&quot; value=&quot;394&quot;/&gt;&lt;/object&gt;&lt;object type=&quot;3&quot; unique_id=&quot;10005&quot;&gt;&lt;property id=&quot;20148&quot; value=&quot;5&quot;/&gt;&lt;property id=&quot;20300&quot; value=&quot;Slide 3&quot;/&gt;&lt;property id=&quot;20307&quot; value=&quot;423&quot;/&gt;&lt;/object&gt;&lt;object type=&quot;3&quot; unique_id=&quot;10006&quot;&gt;&lt;property id=&quot;20148&quot; value=&quot;5&quot;/&gt;&lt;property id=&quot;20300&quot; value=&quot;Slide 4&quot;/&gt;&lt;property id=&quot;20307&quot; value=&quot;257&quot;/&gt;&lt;/object&gt;&lt;object type=&quot;3&quot; unique_id=&quot;10007&quot;&gt;&lt;property id=&quot;20148&quot; value=&quot;5&quot;/&gt;&lt;property id=&quot;20300&quot; value=&quot;Slide 5&quot;/&gt;&lt;property id=&quot;20307&quot; value=&quot;398&quot;/&gt;&lt;/object&gt;&lt;object type=&quot;3&quot; unique_id=&quot;10008&quot;&gt;&lt;property id=&quot;20148&quot; value=&quot;5&quot;/&gt;&lt;property id=&quot;20300&quot; value=&quot;Slide 6&quot;/&gt;&lt;property id=&quot;20307&quot; value=&quot;399&quot;/&gt;&lt;/object&gt;&lt;object type=&quot;3&quot; unique_id=&quot;10009&quot;&gt;&lt;property id=&quot;20148&quot; value=&quot;5&quot;/&gt;&lt;property id=&quot;20300&quot; value=&quot;Slide 7&quot;/&gt;&lt;property id=&quot;20307&quot; value=&quot;409&quot;/&gt;&lt;/object&gt;&lt;object type=&quot;3&quot; unique_id=&quot;10010&quot;&gt;&lt;property id=&quot;20148&quot; value=&quot;5&quot;/&gt;&lt;property id=&quot;20300&quot; value=&quot;Slide 8&quot;/&gt;&lt;property id=&quot;20307&quot; value=&quot;410&quot;/&gt;&lt;/object&gt;&lt;object type=&quot;3&quot; unique_id=&quot;10011&quot;&gt;&lt;property id=&quot;20148&quot; value=&quot;5&quot;/&gt;&lt;property id=&quot;20300&quot; value=&quot;Slide 9&quot;/&gt;&lt;property id=&quot;20307&quot; value=&quot;411&quot;/&gt;&lt;/object&gt;&lt;object type=&quot;3&quot; unique_id=&quot;10012&quot;&gt;&lt;property id=&quot;20148&quot; value=&quot;5&quot;/&gt;&lt;property id=&quot;20300&quot; value=&quot;Slide 10&quot;/&gt;&lt;property id=&quot;20307&quot; value=&quot;412&quot;/&gt;&lt;/object&gt;&lt;object type=&quot;3&quot; unique_id=&quot;10013&quot;&gt;&lt;property id=&quot;20148&quot; value=&quot;5&quot;/&gt;&lt;property id=&quot;20300&quot; value=&quot;Slide 11&quot;/&gt;&lt;property id=&quot;20307&quot; value=&quot;415&quot;/&gt;&lt;/object&gt;&lt;object type=&quot;3&quot; unique_id=&quot;10014&quot;&gt;&lt;property id=&quot;20148&quot; value=&quot;5&quot;/&gt;&lt;property id=&quot;20300&quot; value=&quot;Slide 12&quot;/&gt;&lt;property id=&quot;20307&quot; value=&quot;416&quot;/&gt;&lt;/object&gt;&lt;object type=&quot;3&quot; unique_id=&quot;10015&quot;&gt;&lt;property id=&quot;20148&quot; value=&quot;5&quot;/&gt;&lt;property id=&quot;20300&quot; value=&quot;Slide 13&quot;/&gt;&lt;property id=&quot;20307&quot; value=&quot;417&quot;/&gt;&lt;/object&gt;&lt;object type=&quot;3&quot; unique_id=&quot;10016&quot;&gt;&lt;property id=&quot;20148&quot; value=&quot;5&quot;/&gt;&lt;property id=&quot;20300&quot; value=&quot;Slide 14&quot;/&gt;&lt;property id=&quot;20307&quot; value=&quot;418&quot;/&gt;&lt;/object&gt;&lt;object type=&quot;3&quot; unique_id=&quot;10017&quot;&gt;&lt;property id=&quot;20148&quot; value=&quot;5&quot;/&gt;&lt;property id=&quot;20300&quot; value=&quot;Slide 15&quot;/&gt;&lt;property id=&quot;20307&quot; value=&quot;419&quot;/&gt;&lt;/object&gt;&lt;object type=&quot;3&quot; unique_id=&quot;10018&quot;&gt;&lt;property id=&quot;20148&quot; value=&quot;5&quot;/&gt;&lt;property id=&quot;20300&quot; value=&quot;Slide 16&quot;/&gt;&lt;property id=&quot;20307&quot; value=&quot;420&quot;/&gt;&lt;/object&gt;&lt;object type=&quot;3&quot; unique_id=&quot;10019&quot;&gt;&lt;property id=&quot;20148&quot; value=&quot;5&quot;/&gt;&lt;property id=&quot;20300&quot; value=&quot;Slide 17&quot;/&gt;&lt;property id=&quot;20307&quot; value=&quot;421&quot;/&gt;&lt;/object&gt;&lt;object type=&quot;3&quot; unique_id=&quot;10020&quot;&gt;&lt;property id=&quot;20148&quot; value=&quot;5&quot;/&gt;&lt;property id=&quot;20300&quot; value=&quot;Slide 18&quot;/&gt;&lt;property id=&quot;20307&quot; value=&quot;422&quot;/&gt;&lt;/object&gt;&lt;object type=&quot;3&quot; unique_id=&quot;10021&quot;&gt;&lt;property id=&quot;20148&quot; value=&quot;5&quot;/&gt;&lt;property id=&quot;20300&quot; value=&quot;Slide 19&quot;/&gt;&lt;property id=&quot;20307&quot; value=&quot;400&quot;/&gt;&lt;/object&gt;&lt;object type=&quot;3&quot; unique_id=&quot;10022&quot;&gt;&lt;property id=&quot;20148&quot; value=&quot;5&quot;/&gt;&lt;property id=&quot;20300&quot; value=&quot;Slide 20&quot;/&gt;&lt;property id=&quot;20307&quot; value=&quot;406&quot;/&gt;&lt;/object&gt;&lt;object type=&quot;3&quot; unique_id=&quot;10023&quot;&gt;&lt;property id=&quot;20148&quot; value=&quot;5&quot;/&gt;&lt;property id=&quot;20300&quot; value=&quot;Slide 21&quot;/&gt;&lt;property id=&quot;20307&quot; value=&quot;407&quot;/&gt;&lt;/object&gt;&lt;object type=&quot;3&quot; unique_id=&quot;10024&quot;&gt;&lt;property id=&quot;20148&quot; value=&quot;5&quot;/&gt;&lt;property id=&quot;20300&quot; value=&quot;Slide 22&quot;/&gt;&lt;property id=&quot;20307&quot; value=&quot;424&quot;/&gt;&lt;/object&gt;&lt;object type=&quot;3&quot; unique_id=&quot;10025&quot;&gt;&lt;property id=&quot;20148&quot; value=&quot;5&quot;/&gt;&lt;property id=&quot;20300&quot; value=&quot;Slide 23&quot;/&gt;&lt;property id=&quot;20307&quot; value=&quot;273&quot;/&gt;&lt;/object&gt;&lt;/object&gt;&lt;object type=&quot;8&quot; unique_id=&quot;10050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4835</TotalTime>
  <Words>841</Words>
  <Application>Microsoft Office PowerPoint</Application>
  <PresentationFormat>On-screen Show (4:3)</PresentationFormat>
  <Paragraphs>235</Paragraphs>
  <Slides>23</Slides>
  <Notes>10</Notes>
  <HiddenSlides>0</HiddenSlides>
  <MMClips>11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Default Design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Thanh Nhan 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VNN.R9</dc:creator>
  <cp:lastModifiedBy>Administrator</cp:lastModifiedBy>
  <cp:revision>303</cp:revision>
  <dcterms:created xsi:type="dcterms:W3CDTF">2007-09-16T09:36:36Z</dcterms:created>
  <dcterms:modified xsi:type="dcterms:W3CDTF">2023-02-14T08:35:55Z</dcterms:modified>
</cp:coreProperties>
</file>