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05" r:id="rId2"/>
    <p:sldMasterId id="2147483765" r:id="rId3"/>
    <p:sldMasterId id="2147483842" r:id="rId4"/>
    <p:sldMasterId id="2147484062" r:id="rId5"/>
  </p:sldMasterIdLst>
  <p:sldIdLst>
    <p:sldId id="322" r:id="rId6"/>
    <p:sldId id="496" r:id="rId7"/>
    <p:sldId id="497" r:id="rId8"/>
    <p:sldId id="473" r:id="rId9"/>
    <p:sldId id="428" r:id="rId10"/>
    <p:sldId id="498" r:id="rId11"/>
    <p:sldId id="468" r:id="rId12"/>
    <p:sldId id="500" r:id="rId13"/>
    <p:sldId id="426" r:id="rId14"/>
    <p:sldId id="469" r:id="rId15"/>
    <p:sldId id="435" r:id="rId16"/>
    <p:sldId id="470" r:id="rId17"/>
    <p:sldId id="471" r:id="rId18"/>
    <p:sldId id="472" r:id="rId19"/>
    <p:sldId id="456" r:id="rId20"/>
    <p:sldId id="457" r:id="rId21"/>
    <p:sldId id="454" r:id="rId22"/>
    <p:sldId id="445" r:id="rId23"/>
    <p:sldId id="499" r:id="rId24"/>
    <p:sldId id="503" r:id="rId25"/>
    <p:sldId id="504" r:id="rId26"/>
    <p:sldId id="505" r:id="rId27"/>
    <p:sldId id="506" r:id="rId28"/>
    <p:sldId id="507"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59"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0066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11162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111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C08EB3F-989B-43A0-A2E8-8FE1185FDFC1}" type="slidenum">
              <a:rPr lang="en-US"/>
              <a:pPr>
                <a:defRPr/>
              </a:pPr>
              <a:t>‹#›</a:t>
            </a:fld>
            <a:endParaRPr lang="en-US"/>
          </a:p>
        </p:txBody>
      </p:sp>
    </p:spTree>
    <p:extLst>
      <p:ext uri="{BB962C8B-B14F-4D97-AF65-F5344CB8AC3E}">
        <p14:creationId xmlns:p14="http://schemas.microsoft.com/office/powerpoint/2010/main" val="5837526"/>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DD82A10-8FD8-4470-8F6A-561A0A8AA47A}" type="slidenum">
              <a:rPr lang="en-US"/>
              <a:pPr>
                <a:defRPr/>
              </a:pPr>
              <a:t>‹#›</a:t>
            </a:fld>
            <a:endParaRPr lang="en-US"/>
          </a:p>
        </p:txBody>
      </p:sp>
    </p:spTree>
    <p:extLst>
      <p:ext uri="{BB962C8B-B14F-4D97-AF65-F5344CB8AC3E}">
        <p14:creationId xmlns:p14="http://schemas.microsoft.com/office/powerpoint/2010/main" val="1648926263"/>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CCECB4-1102-4A2C-8C17-DFB9342F8F56}" type="slidenum">
              <a:rPr lang="en-US"/>
              <a:pPr>
                <a:defRPr/>
              </a:pPr>
              <a:t>‹#›</a:t>
            </a:fld>
            <a:endParaRPr lang="en-US"/>
          </a:p>
        </p:txBody>
      </p:sp>
    </p:spTree>
    <p:extLst>
      <p:ext uri="{BB962C8B-B14F-4D97-AF65-F5344CB8AC3E}">
        <p14:creationId xmlns:p14="http://schemas.microsoft.com/office/powerpoint/2010/main" val="3722176662"/>
      </p:ext>
    </p:extLst>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6" name="Rectangle 12"/>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solidFill>
                  <a:srgbClr val="000000"/>
                </a:solidFill>
              </a:defRPr>
            </a:lvl1pPr>
          </a:lstStyle>
          <a:p>
            <a:pPr>
              <a:defRPr/>
            </a:pPr>
            <a:fld id="{7ED0D03E-4B62-410C-800B-30A4DE19D7EF}" type="slidenum">
              <a:rPr lang="en-US"/>
              <a:pPr>
                <a:defRPr/>
              </a:pPr>
              <a:t>‹#›</a:t>
            </a:fld>
            <a:endParaRPr lang="en-US"/>
          </a:p>
        </p:txBody>
      </p:sp>
    </p:spTree>
    <p:extLst>
      <p:ext uri="{BB962C8B-B14F-4D97-AF65-F5344CB8AC3E}">
        <p14:creationId xmlns:p14="http://schemas.microsoft.com/office/powerpoint/2010/main" val="4093263006"/>
      </p:ext>
    </p:extLst>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5" name="Rectangle 12"/>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solidFill>
                  <a:srgbClr val="000000"/>
                </a:solidFill>
              </a:defRPr>
            </a:lvl1pPr>
          </a:lstStyle>
          <a:p>
            <a:pPr>
              <a:defRPr/>
            </a:pPr>
            <a:fld id="{D197E45C-51AA-4B38-BD55-C47ADB4AC7DC}" type="slidenum">
              <a:rPr lang="en-US"/>
              <a:pPr>
                <a:defRPr/>
              </a:pPr>
              <a:t>‹#›</a:t>
            </a:fld>
            <a:endParaRPr lang="en-US"/>
          </a:p>
        </p:txBody>
      </p:sp>
    </p:spTree>
    <p:extLst>
      <p:ext uri="{BB962C8B-B14F-4D97-AF65-F5344CB8AC3E}">
        <p14:creationId xmlns:p14="http://schemas.microsoft.com/office/powerpoint/2010/main" val="4058288213"/>
      </p:ext>
    </p:extLst>
  </p:cSld>
  <p:clrMapOvr>
    <a:masterClrMapping/>
  </p:clrMapOvr>
  <p:transition spd="slow">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solidFill>
                  <a:srgbClr val="000000"/>
                </a:solidFill>
                <a:latin typeface="Times New Roman" panose="02020603050405020304" pitchFamily="18" charset="0"/>
              </a:endParaRPr>
            </a:p>
          </p:txBody>
        </p:sp>
      </p:grpSp>
      <p:sp>
        <p:nvSpPr>
          <p:cNvPr id="11162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111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94E7EECD-10CB-4AF9-80E4-745777BA29DE}" type="slidenum">
              <a:rPr lang="en-US"/>
              <a:pPr>
                <a:defRPr/>
              </a:pPr>
              <a:t>‹#›</a:t>
            </a:fld>
            <a:endParaRPr lang="en-US"/>
          </a:p>
        </p:txBody>
      </p:sp>
    </p:spTree>
    <p:extLst>
      <p:ext uri="{BB962C8B-B14F-4D97-AF65-F5344CB8AC3E}">
        <p14:creationId xmlns:p14="http://schemas.microsoft.com/office/powerpoint/2010/main" val="1596575130"/>
      </p:ext>
    </p:extLst>
  </p:cSld>
  <p:clrMapOvr>
    <a:masterClrMapping/>
  </p:clrMapOvr>
  <p:transition spd="slow">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1CC550B-D35C-49E0-B66A-4A4FB157A640}" type="slidenum">
              <a:rPr lang="en-US"/>
              <a:pPr>
                <a:defRPr/>
              </a:pPr>
              <a:t>‹#›</a:t>
            </a:fld>
            <a:endParaRPr lang="en-US"/>
          </a:p>
        </p:txBody>
      </p:sp>
    </p:spTree>
    <p:extLst>
      <p:ext uri="{BB962C8B-B14F-4D97-AF65-F5344CB8AC3E}">
        <p14:creationId xmlns:p14="http://schemas.microsoft.com/office/powerpoint/2010/main" val="2910398596"/>
      </p:ext>
    </p:extLst>
  </p:cSld>
  <p:clrMapOvr>
    <a:masterClrMapping/>
  </p:clrMapOvr>
  <p:transition spd="slow">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9F12D79-3621-42A4-8514-C9A2805BF572}" type="slidenum">
              <a:rPr lang="en-US"/>
              <a:pPr>
                <a:defRPr/>
              </a:pPr>
              <a:t>‹#›</a:t>
            </a:fld>
            <a:endParaRPr lang="en-US"/>
          </a:p>
        </p:txBody>
      </p:sp>
    </p:spTree>
    <p:extLst>
      <p:ext uri="{BB962C8B-B14F-4D97-AF65-F5344CB8AC3E}">
        <p14:creationId xmlns:p14="http://schemas.microsoft.com/office/powerpoint/2010/main" val="3591799039"/>
      </p:ext>
    </p:extLst>
  </p:cSld>
  <p:clrMapOvr>
    <a:masterClrMapping/>
  </p:clrMapOvr>
  <p:transition spd="slow">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E2F784A-8A83-461B-960D-8C42B305EC87}" type="slidenum">
              <a:rPr lang="en-US"/>
              <a:pPr>
                <a:defRPr/>
              </a:pPr>
              <a:t>‹#›</a:t>
            </a:fld>
            <a:endParaRPr lang="en-US"/>
          </a:p>
        </p:txBody>
      </p:sp>
    </p:spTree>
    <p:extLst>
      <p:ext uri="{BB962C8B-B14F-4D97-AF65-F5344CB8AC3E}">
        <p14:creationId xmlns:p14="http://schemas.microsoft.com/office/powerpoint/2010/main" val="3656288524"/>
      </p:ext>
    </p:extLst>
  </p:cSld>
  <p:clrMapOvr>
    <a:masterClrMapping/>
  </p:clrMapOvr>
  <p:transition spd="slow">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1D6A4F2-9345-4538-824D-C20B597DF2A9}" type="slidenum">
              <a:rPr lang="en-US"/>
              <a:pPr>
                <a:defRPr/>
              </a:pPr>
              <a:t>‹#›</a:t>
            </a:fld>
            <a:endParaRPr lang="en-US"/>
          </a:p>
        </p:txBody>
      </p:sp>
    </p:spTree>
    <p:extLst>
      <p:ext uri="{BB962C8B-B14F-4D97-AF65-F5344CB8AC3E}">
        <p14:creationId xmlns:p14="http://schemas.microsoft.com/office/powerpoint/2010/main" val="1961716843"/>
      </p:ext>
    </p:extLst>
  </p:cSld>
  <p:clrMapOvr>
    <a:masterClrMapping/>
  </p:clrMapOvr>
  <p:transition spd="slow">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AAC3C19-0EEB-41B3-8B74-663B0B5D002F}" type="slidenum">
              <a:rPr lang="en-US"/>
              <a:pPr>
                <a:defRPr/>
              </a:pPr>
              <a:t>‹#›</a:t>
            </a:fld>
            <a:endParaRPr lang="en-US"/>
          </a:p>
        </p:txBody>
      </p:sp>
    </p:spTree>
    <p:extLst>
      <p:ext uri="{BB962C8B-B14F-4D97-AF65-F5344CB8AC3E}">
        <p14:creationId xmlns:p14="http://schemas.microsoft.com/office/powerpoint/2010/main" val="3250670555"/>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1DFC65F-A03A-41D3-B7F7-9B23425C190E}" type="slidenum">
              <a:rPr lang="en-US"/>
              <a:pPr>
                <a:defRPr/>
              </a:pPr>
              <a:t>‹#›</a:t>
            </a:fld>
            <a:endParaRPr lang="en-US"/>
          </a:p>
        </p:txBody>
      </p:sp>
    </p:spTree>
    <p:extLst>
      <p:ext uri="{BB962C8B-B14F-4D97-AF65-F5344CB8AC3E}">
        <p14:creationId xmlns:p14="http://schemas.microsoft.com/office/powerpoint/2010/main" val="3491445183"/>
      </p:ext>
    </p:extLst>
  </p:cSld>
  <p:clrMapOvr>
    <a:masterClrMapping/>
  </p:clrMapOvr>
  <p:transition spd="slow">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23FBFF09-54CB-4634-823E-1A724E08C380}" type="slidenum">
              <a:rPr lang="en-US"/>
              <a:pPr>
                <a:defRPr/>
              </a:pPr>
              <a:t>‹#›</a:t>
            </a:fld>
            <a:endParaRPr lang="en-US"/>
          </a:p>
        </p:txBody>
      </p:sp>
    </p:spTree>
    <p:extLst>
      <p:ext uri="{BB962C8B-B14F-4D97-AF65-F5344CB8AC3E}">
        <p14:creationId xmlns:p14="http://schemas.microsoft.com/office/powerpoint/2010/main" val="1197100328"/>
      </p:ext>
    </p:extLst>
  </p:cSld>
  <p:clrMapOvr>
    <a:masterClrMapping/>
  </p:clrMapOvr>
  <p:transition spd="slow">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E2215E3-204D-4483-888B-08C85B8012F1}" type="slidenum">
              <a:rPr lang="en-US"/>
              <a:pPr>
                <a:defRPr/>
              </a:pPr>
              <a:t>‹#›</a:t>
            </a:fld>
            <a:endParaRPr lang="en-US"/>
          </a:p>
        </p:txBody>
      </p:sp>
    </p:spTree>
    <p:extLst>
      <p:ext uri="{BB962C8B-B14F-4D97-AF65-F5344CB8AC3E}">
        <p14:creationId xmlns:p14="http://schemas.microsoft.com/office/powerpoint/2010/main" val="4224336836"/>
      </p:ext>
    </p:extLst>
  </p:cSld>
  <p:clrMapOvr>
    <a:masterClrMapping/>
  </p:clrMapOvr>
  <p:transition spd="slow">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CD766B6-7BCE-4A7F-A158-72E0A736C711}" type="slidenum">
              <a:rPr lang="en-US"/>
              <a:pPr>
                <a:defRPr/>
              </a:pPr>
              <a:t>‹#›</a:t>
            </a:fld>
            <a:endParaRPr lang="en-US"/>
          </a:p>
        </p:txBody>
      </p:sp>
    </p:spTree>
    <p:extLst>
      <p:ext uri="{BB962C8B-B14F-4D97-AF65-F5344CB8AC3E}">
        <p14:creationId xmlns:p14="http://schemas.microsoft.com/office/powerpoint/2010/main" val="2060682598"/>
      </p:ext>
    </p:extLst>
  </p:cSld>
  <p:clrMapOvr>
    <a:masterClrMapping/>
  </p:clrMapOvr>
  <p:transition spd="slow">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DFD59F4-37DE-4020-958A-892BC156EA21}" type="slidenum">
              <a:rPr lang="en-US"/>
              <a:pPr>
                <a:defRPr/>
              </a:pPr>
              <a:t>‹#›</a:t>
            </a:fld>
            <a:endParaRPr lang="en-US"/>
          </a:p>
        </p:txBody>
      </p:sp>
    </p:spTree>
    <p:extLst>
      <p:ext uri="{BB962C8B-B14F-4D97-AF65-F5344CB8AC3E}">
        <p14:creationId xmlns:p14="http://schemas.microsoft.com/office/powerpoint/2010/main" val="3532631239"/>
      </p:ext>
    </p:extLst>
  </p:cSld>
  <p:clrMapOvr>
    <a:masterClrMapping/>
  </p:clrMapOvr>
  <p:transition spd="slow">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0AE203E-5595-4D84-AA4F-5AA76EEA6C84}" type="slidenum">
              <a:rPr lang="en-US"/>
              <a:pPr>
                <a:defRPr/>
              </a:pPr>
              <a:t>‹#›</a:t>
            </a:fld>
            <a:endParaRPr lang="en-US"/>
          </a:p>
        </p:txBody>
      </p:sp>
    </p:spTree>
    <p:extLst>
      <p:ext uri="{BB962C8B-B14F-4D97-AF65-F5344CB8AC3E}">
        <p14:creationId xmlns:p14="http://schemas.microsoft.com/office/powerpoint/2010/main" val="2976043992"/>
      </p:ext>
    </p:extLst>
  </p:cSld>
  <p:clrMapOvr>
    <a:masterClrMapping/>
  </p:clrMapOvr>
  <p:transition spd="slow">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sp>
        <p:nvSpPr>
          <p:cNvPr id="11162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111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77F48F62-B793-4618-8244-E2C81773A775}" type="slidenum">
              <a:rPr lang="en-US"/>
              <a:pPr>
                <a:defRPr/>
              </a:pPr>
              <a:t>‹#›</a:t>
            </a:fld>
            <a:endParaRPr lang="en-US"/>
          </a:p>
        </p:txBody>
      </p:sp>
    </p:spTree>
    <p:extLst>
      <p:ext uri="{BB962C8B-B14F-4D97-AF65-F5344CB8AC3E}">
        <p14:creationId xmlns:p14="http://schemas.microsoft.com/office/powerpoint/2010/main" val="591058063"/>
      </p:ext>
    </p:extLst>
  </p:cSld>
  <p:clrMapOvr>
    <a:masterClrMapping/>
  </p:clrMapOvr>
  <p:transition spd="slow">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5B64DD9-3495-4949-85FE-3C0399B60A95}" type="slidenum">
              <a:rPr lang="en-US"/>
              <a:pPr>
                <a:defRPr/>
              </a:pPr>
              <a:t>‹#›</a:t>
            </a:fld>
            <a:endParaRPr lang="en-US"/>
          </a:p>
        </p:txBody>
      </p:sp>
    </p:spTree>
    <p:extLst>
      <p:ext uri="{BB962C8B-B14F-4D97-AF65-F5344CB8AC3E}">
        <p14:creationId xmlns:p14="http://schemas.microsoft.com/office/powerpoint/2010/main" val="3515902571"/>
      </p:ext>
    </p:extLst>
  </p:cSld>
  <p:clrMapOvr>
    <a:masterClrMapping/>
  </p:clrMapOvr>
  <p:transition spd="slow">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4370C1-82DC-4DEE-9BAF-D36A5261C3DF}" type="slidenum">
              <a:rPr lang="en-US"/>
              <a:pPr>
                <a:defRPr/>
              </a:pPr>
              <a:t>‹#›</a:t>
            </a:fld>
            <a:endParaRPr lang="en-US"/>
          </a:p>
        </p:txBody>
      </p:sp>
    </p:spTree>
    <p:extLst>
      <p:ext uri="{BB962C8B-B14F-4D97-AF65-F5344CB8AC3E}">
        <p14:creationId xmlns:p14="http://schemas.microsoft.com/office/powerpoint/2010/main" val="3589062364"/>
      </p:ext>
    </p:extLst>
  </p:cSld>
  <p:clrMapOvr>
    <a:masterClrMapping/>
  </p:clrMapOvr>
  <p:transition spd="slow">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EAED146-1928-4FAC-9812-B3027941F964}" type="slidenum">
              <a:rPr lang="en-US"/>
              <a:pPr>
                <a:defRPr/>
              </a:pPr>
              <a:t>‹#›</a:t>
            </a:fld>
            <a:endParaRPr lang="en-US"/>
          </a:p>
        </p:txBody>
      </p:sp>
    </p:spTree>
    <p:extLst>
      <p:ext uri="{BB962C8B-B14F-4D97-AF65-F5344CB8AC3E}">
        <p14:creationId xmlns:p14="http://schemas.microsoft.com/office/powerpoint/2010/main" val="3289203401"/>
      </p:ext>
    </p:extLst>
  </p:cSld>
  <p:clrMapOvr>
    <a:masterClrMapping/>
  </p:clrMapOvr>
  <p:transition spd="slow">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BAFF6BB-04BB-4BB7-AB13-6A2C1E848ED4}" type="slidenum">
              <a:rPr lang="en-US"/>
              <a:pPr>
                <a:defRPr/>
              </a:pPr>
              <a:t>‹#›</a:t>
            </a:fld>
            <a:endParaRPr lang="en-US"/>
          </a:p>
        </p:txBody>
      </p:sp>
    </p:spTree>
    <p:extLst>
      <p:ext uri="{BB962C8B-B14F-4D97-AF65-F5344CB8AC3E}">
        <p14:creationId xmlns:p14="http://schemas.microsoft.com/office/powerpoint/2010/main" val="3036697605"/>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2626E2B-4D35-47A6-92C1-13CBC9E9868D}" type="slidenum">
              <a:rPr lang="en-US"/>
              <a:pPr>
                <a:defRPr/>
              </a:pPr>
              <a:t>‹#›</a:t>
            </a:fld>
            <a:endParaRPr lang="en-US"/>
          </a:p>
        </p:txBody>
      </p:sp>
    </p:spTree>
    <p:extLst>
      <p:ext uri="{BB962C8B-B14F-4D97-AF65-F5344CB8AC3E}">
        <p14:creationId xmlns:p14="http://schemas.microsoft.com/office/powerpoint/2010/main" val="403147375"/>
      </p:ext>
    </p:extLst>
  </p:cSld>
  <p:clrMapOvr>
    <a:masterClrMapping/>
  </p:clrMapOvr>
  <p:transition spd="slow">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B34EEA4-18B1-4654-90CD-490E354083E7}" type="slidenum">
              <a:rPr lang="en-US"/>
              <a:pPr>
                <a:defRPr/>
              </a:pPr>
              <a:t>‹#›</a:t>
            </a:fld>
            <a:endParaRPr lang="en-US"/>
          </a:p>
        </p:txBody>
      </p:sp>
    </p:spTree>
    <p:extLst>
      <p:ext uri="{BB962C8B-B14F-4D97-AF65-F5344CB8AC3E}">
        <p14:creationId xmlns:p14="http://schemas.microsoft.com/office/powerpoint/2010/main" val="3027523641"/>
      </p:ext>
    </p:extLst>
  </p:cSld>
  <p:clrMapOvr>
    <a:masterClrMapping/>
  </p:clrMapOvr>
  <p:transition spd="slow">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4BE3CC3-CDCF-42EC-82AE-FF8355DC32BB}" type="slidenum">
              <a:rPr lang="en-US"/>
              <a:pPr>
                <a:defRPr/>
              </a:pPr>
              <a:t>‹#›</a:t>
            </a:fld>
            <a:endParaRPr lang="en-US"/>
          </a:p>
        </p:txBody>
      </p:sp>
    </p:spTree>
    <p:extLst>
      <p:ext uri="{BB962C8B-B14F-4D97-AF65-F5344CB8AC3E}">
        <p14:creationId xmlns:p14="http://schemas.microsoft.com/office/powerpoint/2010/main" val="4053499737"/>
      </p:ext>
    </p:extLst>
  </p:cSld>
  <p:clrMapOvr>
    <a:masterClrMapping/>
  </p:clrMapOvr>
  <p:transition spd="slow">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1AB191-8ED7-4976-A1C3-FA46FB3969F3}" type="slidenum">
              <a:rPr lang="en-US"/>
              <a:pPr>
                <a:defRPr/>
              </a:pPr>
              <a:t>‹#›</a:t>
            </a:fld>
            <a:endParaRPr lang="en-US"/>
          </a:p>
        </p:txBody>
      </p:sp>
    </p:spTree>
    <p:extLst>
      <p:ext uri="{BB962C8B-B14F-4D97-AF65-F5344CB8AC3E}">
        <p14:creationId xmlns:p14="http://schemas.microsoft.com/office/powerpoint/2010/main" val="783357784"/>
      </p:ext>
    </p:extLst>
  </p:cSld>
  <p:clrMapOvr>
    <a:masterClrMapping/>
  </p:clrMapOvr>
  <p:transition spd="slow">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7C0CAA1-AE41-4E1A-93A5-55DE0F5F39E8}" type="slidenum">
              <a:rPr lang="en-US"/>
              <a:pPr>
                <a:defRPr/>
              </a:pPr>
              <a:t>‹#›</a:t>
            </a:fld>
            <a:endParaRPr lang="en-US"/>
          </a:p>
        </p:txBody>
      </p:sp>
    </p:spTree>
    <p:extLst>
      <p:ext uri="{BB962C8B-B14F-4D97-AF65-F5344CB8AC3E}">
        <p14:creationId xmlns:p14="http://schemas.microsoft.com/office/powerpoint/2010/main" val="654007993"/>
      </p:ext>
    </p:extLst>
  </p:cSld>
  <p:clrMapOvr>
    <a:masterClrMapping/>
  </p:clrMapOvr>
  <p:transition spd="slow">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3D2C322-7735-48FF-9108-378AED7D868B}" type="slidenum">
              <a:rPr lang="en-US"/>
              <a:pPr>
                <a:defRPr/>
              </a:pPr>
              <a:t>‹#›</a:t>
            </a:fld>
            <a:endParaRPr lang="en-US"/>
          </a:p>
        </p:txBody>
      </p:sp>
    </p:spTree>
    <p:extLst>
      <p:ext uri="{BB962C8B-B14F-4D97-AF65-F5344CB8AC3E}">
        <p14:creationId xmlns:p14="http://schemas.microsoft.com/office/powerpoint/2010/main" val="2769653165"/>
      </p:ext>
    </p:extLst>
  </p:cSld>
  <p:clrMapOvr>
    <a:masterClrMapping/>
  </p:clrMapOvr>
  <p:transition spd="slow">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2D87642-3B2B-476D-BE4F-BD3C3774B46A}" type="slidenum">
              <a:rPr lang="en-US"/>
              <a:pPr>
                <a:defRPr/>
              </a:pPr>
              <a:t>‹#›</a:t>
            </a:fld>
            <a:endParaRPr lang="en-US"/>
          </a:p>
        </p:txBody>
      </p:sp>
    </p:spTree>
    <p:extLst>
      <p:ext uri="{BB962C8B-B14F-4D97-AF65-F5344CB8AC3E}">
        <p14:creationId xmlns:p14="http://schemas.microsoft.com/office/powerpoint/2010/main" val="3665313054"/>
      </p:ext>
    </p:extLst>
  </p:cSld>
  <p:clrMapOvr>
    <a:masterClrMapping/>
  </p:clrMapOvr>
  <p:transition spd="slow">
    <p:pull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smtClean="0">
                <a:solidFill>
                  <a:srgbClr val="000000"/>
                </a:solidFill>
              </a:endParaRPr>
            </a:p>
          </p:txBody>
        </p:sp>
      </p:grpSp>
      <p:sp>
        <p:nvSpPr>
          <p:cNvPr id="111628"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111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73895D2B-D7B3-47EE-BC05-23AB2081CFE9}" type="slidenum">
              <a:rPr lang="en-US"/>
              <a:pPr>
                <a:defRPr/>
              </a:pPr>
              <a:t>‹#›</a:t>
            </a:fld>
            <a:endParaRPr lang="en-US"/>
          </a:p>
        </p:txBody>
      </p:sp>
    </p:spTree>
    <p:extLst>
      <p:ext uri="{BB962C8B-B14F-4D97-AF65-F5344CB8AC3E}">
        <p14:creationId xmlns:p14="http://schemas.microsoft.com/office/powerpoint/2010/main" val="597415802"/>
      </p:ext>
    </p:extLst>
  </p:cSld>
  <p:clrMapOvr>
    <a:masterClrMapping/>
  </p:clrMapOvr>
  <p:transition spd="slow">
    <p:pull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286E3CA-D6CC-41BD-A4B2-2E4CB26DAC69}" type="slidenum">
              <a:rPr lang="en-US"/>
              <a:pPr>
                <a:defRPr/>
              </a:pPr>
              <a:t>‹#›</a:t>
            </a:fld>
            <a:endParaRPr lang="en-US"/>
          </a:p>
        </p:txBody>
      </p:sp>
    </p:spTree>
    <p:extLst>
      <p:ext uri="{BB962C8B-B14F-4D97-AF65-F5344CB8AC3E}">
        <p14:creationId xmlns:p14="http://schemas.microsoft.com/office/powerpoint/2010/main" val="963139212"/>
      </p:ext>
    </p:extLst>
  </p:cSld>
  <p:clrMapOvr>
    <a:masterClrMapping/>
  </p:clrMapOvr>
  <p:transition spd="slow">
    <p:pull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678B414-5E27-4C72-9C05-B460D72E83A4}" type="slidenum">
              <a:rPr lang="en-US"/>
              <a:pPr>
                <a:defRPr/>
              </a:pPr>
              <a:t>‹#›</a:t>
            </a:fld>
            <a:endParaRPr lang="en-US"/>
          </a:p>
        </p:txBody>
      </p:sp>
    </p:spTree>
    <p:extLst>
      <p:ext uri="{BB962C8B-B14F-4D97-AF65-F5344CB8AC3E}">
        <p14:creationId xmlns:p14="http://schemas.microsoft.com/office/powerpoint/2010/main" val="2305663179"/>
      </p:ext>
    </p:extLst>
  </p:cSld>
  <p:clrMapOvr>
    <a:masterClrMapping/>
  </p:clrMapOvr>
  <p:transition spd="slow">
    <p:pull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E2FCB73-3E14-4BEC-90D3-9918C3B8774F}" type="slidenum">
              <a:rPr lang="en-US"/>
              <a:pPr>
                <a:defRPr/>
              </a:pPr>
              <a:t>‹#›</a:t>
            </a:fld>
            <a:endParaRPr lang="en-US"/>
          </a:p>
        </p:txBody>
      </p:sp>
    </p:spTree>
    <p:extLst>
      <p:ext uri="{BB962C8B-B14F-4D97-AF65-F5344CB8AC3E}">
        <p14:creationId xmlns:p14="http://schemas.microsoft.com/office/powerpoint/2010/main" val="430337400"/>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C8B352B-FD68-437D-AA50-64F6B4FA3B6D}" type="slidenum">
              <a:rPr lang="en-US"/>
              <a:pPr>
                <a:defRPr/>
              </a:pPr>
              <a:t>‹#›</a:t>
            </a:fld>
            <a:endParaRPr lang="en-US"/>
          </a:p>
        </p:txBody>
      </p:sp>
    </p:spTree>
    <p:extLst>
      <p:ext uri="{BB962C8B-B14F-4D97-AF65-F5344CB8AC3E}">
        <p14:creationId xmlns:p14="http://schemas.microsoft.com/office/powerpoint/2010/main" val="2525879950"/>
      </p:ext>
    </p:extLst>
  </p:cSld>
  <p:clrMapOvr>
    <a:masterClrMapping/>
  </p:clrMapOvr>
  <p:transition spd="slow">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D3870889-E600-4DB6-B489-06C0FF43794C}" type="slidenum">
              <a:rPr lang="en-US"/>
              <a:pPr>
                <a:defRPr/>
              </a:pPr>
              <a:t>‹#›</a:t>
            </a:fld>
            <a:endParaRPr lang="en-US"/>
          </a:p>
        </p:txBody>
      </p:sp>
    </p:spTree>
    <p:extLst>
      <p:ext uri="{BB962C8B-B14F-4D97-AF65-F5344CB8AC3E}">
        <p14:creationId xmlns:p14="http://schemas.microsoft.com/office/powerpoint/2010/main" val="418747737"/>
      </p:ext>
    </p:extLst>
  </p:cSld>
  <p:clrMapOvr>
    <a:masterClrMapping/>
  </p:clrMapOvr>
  <p:transition spd="slow">
    <p:pull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30C1F605-50B0-485E-8330-9F8F3037D695}" type="slidenum">
              <a:rPr lang="en-US"/>
              <a:pPr>
                <a:defRPr/>
              </a:pPr>
              <a:t>‹#›</a:t>
            </a:fld>
            <a:endParaRPr lang="en-US"/>
          </a:p>
        </p:txBody>
      </p:sp>
    </p:spTree>
    <p:extLst>
      <p:ext uri="{BB962C8B-B14F-4D97-AF65-F5344CB8AC3E}">
        <p14:creationId xmlns:p14="http://schemas.microsoft.com/office/powerpoint/2010/main" val="4159226964"/>
      </p:ext>
    </p:extLst>
  </p:cSld>
  <p:clrMapOvr>
    <a:masterClrMapping/>
  </p:clrMapOvr>
  <p:transition spd="slow">
    <p:pull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C5D2B1D-0447-46E5-973B-E203B72FCB40}" type="slidenum">
              <a:rPr lang="en-US"/>
              <a:pPr>
                <a:defRPr/>
              </a:pPr>
              <a:t>‹#›</a:t>
            </a:fld>
            <a:endParaRPr lang="en-US"/>
          </a:p>
        </p:txBody>
      </p:sp>
    </p:spTree>
    <p:extLst>
      <p:ext uri="{BB962C8B-B14F-4D97-AF65-F5344CB8AC3E}">
        <p14:creationId xmlns:p14="http://schemas.microsoft.com/office/powerpoint/2010/main" val="519739536"/>
      </p:ext>
    </p:extLst>
  </p:cSld>
  <p:clrMapOvr>
    <a:masterClrMapping/>
  </p:clrMapOvr>
  <p:transition spd="slow">
    <p:pull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C0450D5-5E92-42E1-A90A-257A24A8EB3E}" type="slidenum">
              <a:rPr lang="en-US"/>
              <a:pPr>
                <a:defRPr/>
              </a:pPr>
              <a:t>‹#›</a:t>
            </a:fld>
            <a:endParaRPr lang="en-US"/>
          </a:p>
        </p:txBody>
      </p:sp>
    </p:spTree>
    <p:extLst>
      <p:ext uri="{BB962C8B-B14F-4D97-AF65-F5344CB8AC3E}">
        <p14:creationId xmlns:p14="http://schemas.microsoft.com/office/powerpoint/2010/main" val="3275806473"/>
      </p:ext>
    </p:extLst>
  </p:cSld>
  <p:clrMapOvr>
    <a:masterClrMapping/>
  </p:clrMapOvr>
  <p:transition spd="slow">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8D85B16-7AF4-4CBB-971B-7CB852C606C4}" type="slidenum">
              <a:rPr lang="en-US"/>
              <a:pPr>
                <a:defRPr/>
              </a:pPr>
              <a:t>‹#›</a:t>
            </a:fld>
            <a:endParaRPr lang="en-US"/>
          </a:p>
        </p:txBody>
      </p:sp>
    </p:spTree>
    <p:extLst>
      <p:ext uri="{BB962C8B-B14F-4D97-AF65-F5344CB8AC3E}">
        <p14:creationId xmlns:p14="http://schemas.microsoft.com/office/powerpoint/2010/main" val="2050780364"/>
      </p:ext>
    </p:extLst>
  </p:cSld>
  <p:clrMapOvr>
    <a:masterClrMapping/>
  </p:clrMapOvr>
  <p:transition spd="slow">
    <p:pull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0D515A9-BF04-4323-A683-51B228B30105}" type="slidenum">
              <a:rPr lang="en-US"/>
              <a:pPr>
                <a:defRPr/>
              </a:pPr>
              <a:t>‹#›</a:t>
            </a:fld>
            <a:endParaRPr lang="en-US"/>
          </a:p>
        </p:txBody>
      </p:sp>
    </p:spTree>
    <p:extLst>
      <p:ext uri="{BB962C8B-B14F-4D97-AF65-F5344CB8AC3E}">
        <p14:creationId xmlns:p14="http://schemas.microsoft.com/office/powerpoint/2010/main" val="3374759665"/>
      </p:ext>
    </p:extLst>
  </p:cSld>
  <p:clrMapOvr>
    <a:masterClrMapping/>
  </p:clrMapOvr>
  <p:transition spd="slow">
    <p:pull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405FA79-E55D-40F0-A945-15FB52C8BDFD}" type="slidenum">
              <a:rPr lang="en-US"/>
              <a:pPr>
                <a:defRPr/>
              </a:pPr>
              <a:t>‹#›</a:t>
            </a:fld>
            <a:endParaRPr lang="en-US"/>
          </a:p>
        </p:txBody>
      </p:sp>
    </p:spTree>
    <p:extLst>
      <p:ext uri="{BB962C8B-B14F-4D97-AF65-F5344CB8AC3E}">
        <p14:creationId xmlns:p14="http://schemas.microsoft.com/office/powerpoint/2010/main" val="30829502"/>
      </p:ext>
    </p:extLst>
  </p:cSld>
  <p:clrMapOvr>
    <a:masterClrMapping/>
  </p:clrMapOvr>
  <p:transition spd="slow">
    <p:pull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solidFill>
                  <a:srgbClr val="000000"/>
                </a:solidFill>
              </a:endParaRPr>
            </a:p>
          </p:txBody>
        </p:sp>
      </p:grpSp>
      <p:sp>
        <p:nvSpPr>
          <p:cNvPr id="363532" name="Rectangle 12"/>
          <p:cNvSpPr>
            <a:spLocks noGrp="1" noChangeArrowheads="1"/>
          </p:cNvSpPr>
          <p:nvPr>
            <p:ph type="ctrTitle"/>
          </p:nvPr>
        </p:nvSpPr>
        <p:spPr>
          <a:xfrm>
            <a:off x="990600" y="1676400"/>
            <a:ext cx="7772400" cy="1462088"/>
          </a:xfrm>
        </p:spPr>
        <p:txBody>
          <a:bodyPr/>
          <a:lstStyle>
            <a:lvl1pPr>
              <a:defRPr/>
            </a:lvl1pPr>
          </a:lstStyle>
          <a:p>
            <a:pPr lvl="0"/>
            <a:r>
              <a:rPr lang="en-US" noProof="0" smtClean="0"/>
              <a:t>Click to edit Master title style</a:t>
            </a:r>
          </a:p>
        </p:txBody>
      </p:sp>
      <p:sp>
        <p:nvSpPr>
          <p:cNvPr id="3635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642E8718-2C7D-4277-B7F0-27BBA169719A}" type="slidenum">
              <a:rPr lang="en-US"/>
              <a:pPr>
                <a:defRPr/>
              </a:pPr>
              <a:t>‹#›</a:t>
            </a:fld>
            <a:endParaRPr lang="en-US"/>
          </a:p>
        </p:txBody>
      </p:sp>
    </p:spTree>
    <p:extLst>
      <p:ext uri="{BB962C8B-B14F-4D97-AF65-F5344CB8AC3E}">
        <p14:creationId xmlns:p14="http://schemas.microsoft.com/office/powerpoint/2010/main" val="1183900030"/>
      </p:ext>
    </p:extLst>
  </p:cSld>
  <p:clrMapOvr>
    <a:masterClrMapping/>
  </p:clrMapOvr>
  <p:transition>
    <p:push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45CAC68-0FE3-41B5-81A4-892A5C4E1CF5}" type="slidenum">
              <a:rPr lang="en-US"/>
              <a:pPr>
                <a:defRPr/>
              </a:pPr>
              <a:t>‹#›</a:t>
            </a:fld>
            <a:endParaRPr lang="en-US"/>
          </a:p>
        </p:txBody>
      </p:sp>
    </p:spTree>
    <p:extLst>
      <p:ext uri="{BB962C8B-B14F-4D97-AF65-F5344CB8AC3E}">
        <p14:creationId xmlns:p14="http://schemas.microsoft.com/office/powerpoint/2010/main" val="122797818"/>
      </p:ext>
    </p:extLst>
  </p:cSld>
  <p:clrMapOvr>
    <a:masterClrMapping/>
  </p:clrMapOvr>
  <p:transition>
    <p:push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80FEC31-9B4D-4EE0-AE0F-2FB71904E25B}" type="slidenum">
              <a:rPr lang="en-US"/>
              <a:pPr>
                <a:defRPr/>
              </a:pPr>
              <a:t>‹#›</a:t>
            </a:fld>
            <a:endParaRPr lang="en-US"/>
          </a:p>
        </p:txBody>
      </p:sp>
    </p:spTree>
    <p:extLst>
      <p:ext uri="{BB962C8B-B14F-4D97-AF65-F5344CB8AC3E}">
        <p14:creationId xmlns:p14="http://schemas.microsoft.com/office/powerpoint/2010/main" val="1957156182"/>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E3480F9-ECC0-4A44-B095-8EC8F5CC6129}" type="slidenum">
              <a:rPr lang="en-US"/>
              <a:pPr>
                <a:defRPr/>
              </a:pPr>
              <a:t>‹#›</a:t>
            </a:fld>
            <a:endParaRPr lang="en-US"/>
          </a:p>
        </p:txBody>
      </p:sp>
    </p:spTree>
    <p:extLst>
      <p:ext uri="{BB962C8B-B14F-4D97-AF65-F5344CB8AC3E}">
        <p14:creationId xmlns:p14="http://schemas.microsoft.com/office/powerpoint/2010/main" val="3048311558"/>
      </p:ext>
    </p:extLst>
  </p:cSld>
  <p:clrMapOvr>
    <a:masterClrMapping/>
  </p:clrMapOvr>
  <p:transition spd="slow">
    <p:pull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9DE1BDF-D25F-4D13-8900-A7607B4FDE97}" type="slidenum">
              <a:rPr lang="en-US"/>
              <a:pPr>
                <a:defRPr/>
              </a:pPr>
              <a:t>‹#›</a:t>
            </a:fld>
            <a:endParaRPr lang="en-US"/>
          </a:p>
        </p:txBody>
      </p:sp>
    </p:spTree>
    <p:extLst>
      <p:ext uri="{BB962C8B-B14F-4D97-AF65-F5344CB8AC3E}">
        <p14:creationId xmlns:p14="http://schemas.microsoft.com/office/powerpoint/2010/main" val="1896354917"/>
      </p:ext>
    </p:extLst>
  </p:cSld>
  <p:clrMapOvr>
    <a:masterClrMapping/>
  </p:clrMapOvr>
  <p:transition>
    <p:push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90AFAA6-0BDC-49DF-968A-4D817E059312}" type="slidenum">
              <a:rPr lang="en-US"/>
              <a:pPr>
                <a:defRPr/>
              </a:pPr>
              <a:t>‹#›</a:t>
            </a:fld>
            <a:endParaRPr lang="en-US"/>
          </a:p>
        </p:txBody>
      </p:sp>
    </p:spTree>
    <p:extLst>
      <p:ext uri="{BB962C8B-B14F-4D97-AF65-F5344CB8AC3E}">
        <p14:creationId xmlns:p14="http://schemas.microsoft.com/office/powerpoint/2010/main" val="108815026"/>
      </p:ext>
    </p:extLst>
  </p:cSld>
  <p:clrMapOvr>
    <a:masterClrMapping/>
  </p:clrMapOvr>
  <p:transition>
    <p:push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427EB27-ED40-4C41-A97A-8F1EB9C64D8D}" type="slidenum">
              <a:rPr lang="en-US"/>
              <a:pPr>
                <a:defRPr/>
              </a:pPr>
              <a:t>‹#›</a:t>
            </a:fld>
            <a:endParaRPr lang="en-US"/>
          </a:p>
        </p:txBody>
      </p:sp>
    </p:spTree>
    <p:extLst>
      <p:ext uri="{BB962C8B-B14F-4D97-AF65-F5344CB8AC3E}">
        <p14:creationId xmlns:p14="http://schemas.microsoft.com/office/powerpoint/2010/main" val="529277061"/>
      </p:ext>
    </p:extLst>
  </p:cSld>
  <p:clrMapOvr>
    <a:masterClrMapping/>
  </p:clrMapOvr>
  <p:transition>
    <p:push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C5AB505-0E74-4E25-B086-60BA76B281FA}" type="slidenum">
              <a:rPr lang="en-US"/>
              <a:pPr>
                <a:defRPr/>
              </a:pPr>
              <a:t>‹#›</a:t>
            </a:fld>
            <a:endParaRPr lang="en-US"/>
          </a:p>
        </p:txBody>
      </p:sp>
    </p:spTree>
    <p:extLst>
      <p:ext uri="{BB962C8B-B14F-4D97-AF65-F5344CB8AC3E}">
        <p14:creationId xmlns:p14="http://schemas.microsoft.com/office/powerpoint/2010/main" val="2436825632"/>
      </p:ext>
    </p:extLst>
  </p:cSld>
  <p:clrMapOvr>
    <a:masterClrMapping/>
  </p:clrMapOvr>
  <p:transition>
    <p:push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988CC94-5132-414E-B5E3-62CF4760D995}" type="slidenum">
              <a:rPr lang="en-US"/>
              <a:pPr>
                <a:defRPr/>
              </a:pPr>
              <a:t>‹#›</a:t>
            </a:fld>
            <a:endParaRPr lang="en-US"/>
          </a:p>
        </p:txBody>
      </p:sp>
    </p:spTree>
    <p:extLst>
      <p:ext uri="{BB962C8B-B14F-4D97-AF65-F5344CB8AC3E}">
        <p14:creationId xmlns:p14="http://schemas.microsoft.com/office/powerpoint/2010/main" val="1327018266"/>
      </p:ext>
    </p:extLst>
  </p:cSld>
  <p:clrMapOvr>
    <a:masterClrMapping/>
  </p:clrMapOvr>
  <p:transition>
    <p:push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9B55EFB-D8A4-47B4-B145-571364C1FF54}" type="slidenum">
              <a:rPr lang="en-US"/>
              <a:pPr>
                <a:defRPr/>
              </a:pPr>
              <a:t>‹#›</a:t>
            </a:fld>
            <a:endParaRPr lang="en-US"/>
          </a:p>
        </p:txBody>
      </p:sp>
    </p:spTree>
    <p:extLst>
      <p:ext uri="{BB962C8B-B14F-4D97-AF65-F5344CB8AC3E}">
        <p14:creationId xmlns:p14="http://schemas.microsoft.com/office/powerpoint/2010/main" val="2621848698"/>
      </p:ext>
    </p:extLst>
  </p:cSld>
  <p:clrMapOvr>
    <a:masterClrMapping/>
  </p:clrMapOvr>
  <p:transition>
    <p:push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D02F62-EF9C-4DC1-928A-813928F23098}" type="slidenum">
              <a:rPr lang="en-US"/>
              <a:pPr>
                <a:defRPr/>
              </a:pPr>
              <a:t>‹#›</a:t>
            </a:fld>
            <a:endParaRPr lang="en-US"/>
          </a:p>
        </p:txBody>
      </p:sp>
    </p:spTree>
    <p:extLst>
      <p:ext uri="{BB962C8B-B14F-4D97-AF65-F5344CB8AC3E}">
        <p14:creationId xmlns:p14="http://schemas.microsoft.com/office/powerpoint/2010/main" val="4291392243"/>
      </p:ext>
    </p:extLst>
  </p:cSld>
  <p:clrMapOvr>
    <a:masterClrMapping/>
  </p:clrMapOvr>
  <p:transition>
    <p:push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993F037-637A-435D-B322-C21A9C5CAD3C}" type="slidenum">
              <a:rPr lang="en-US"/>
              <a:pPr>
                <a:defRPr/>
              </a:pPr>
              <a:t>‹#›</a:t>
            </a:fld>
            <a:endParaRPr lang="en-US"/>
          </a:p>
        </p:txBody>
      </p:sp>
    </p:spTree>
    <p:extLst>
      <p:ext uri="{BB962C8B-B14F-4D97-AF65-F5344CB8AC3E}">
        <p14:creationId xmlns:p14="http://schemas.microsoft.com/office/powerpoint/2010/main" val="3964455626"/>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485D9B7-0E3A-4D3F-869A-B9CEAA4AAD3D}" type="slidenum">
              <a:rPr lang="en-US"/>
              <a:pPr>
                <a:defRPr/>
              </a:pPr>
              <a:t>‹#›</a:t>
            </a:fld>
            <a:endParaRPr lang="en-US"/>
          </a:p>
        </p:txBody>
      </p:sp>
    </p:spTree>
    <p:extLst>
      <p:ext uri="{BB962C8B-B14F-4D97-AF65-F5344CB8AC3E}">
        <p14:creationId xmlns:p14="http://schemas.microsoft.com/office/powerpoint/2010/main" val="3703251131"/>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F6775F7-15D3-4449-9B9C-68616374721D}" type="slidenum">
              <a:rPr lang="en-US"/>
              <a:pPr>
                <a:defRPr/>
              </a:pPr>
              <a:t>‹#›</a:t>
            </a:fld>
            <a:endParaRPr lang="en-US"/>
          </a:p>
        </p:txBody>
      </p:sp>
    </p:spTree>
    <p:extLst>
      <p:ext uri="{BB962C8B-B14F-4D97-AF65-F5344CB8AC3E}">
        <p14:creationId xmlns:p14="http://schemas.microsoft.com/office/powerpoint/2010/main" val="356827115"/>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55B54D8-C59E-4CF1-958B-063C27802099}" type="slidenum">
              <a:rPr lang="en-US"/>
              <a:pPr>
                <a:defRPr/>
              </a:pPr>
              <a:t>‹#›</a:t>
            </a:fld>
            <a:endParaRPr lang="en-US"/>
          </a:p>
        </p:txBody>
      </p:sp>
    </p:spTree>
    <p:extLst>
      <p:ext uri="{BB962C8B-B14F-4D97-AF65-F5344CB8AC3E}">
        <p14:creationId xmlns:p14="http://schemas.microsoft.com/office/powerpoint/2010/main" val="513343026"/>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6838BF3-F618-43F6-96D2-41F98464D5DC}" type="slidenum">
              <a:rPr lang="en-US"/>
              <a:pPr>
                <a:defRPr/>
              </a:pPr>
              <a:t>‹#›</a:t>
            </a:fld>
            <a:endParaRPr lang="en-US"/>
          </a:p>
        </p:txBody>
      </p:sp>
    </p:spTree>
    <p:extLst>
      <p:ext uri="{BB962C8B-B14F-4D97-AF65-F5344CB8AC3E}">
        <p14:creationId xmlns:p14="http://schemas.microsoft.com/office/powerpoint/2010/main" val="2850568662"/>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6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106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106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884840EC-DD57-4B5B-BF6D-9B17916F1C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1"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132" r:id="rId12"/>
    <p:sldLayoutId id="2147484133" r:id="rId13"/>
  </p:sldLayoutIdLst>
  <p:transition spd="slow">
    <p:pull dir="r"/>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2"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5"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solidFill>
                <a:srgbClr val="000000"/>
              </a:solidFill>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6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106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106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defRPr>
            </a:lvl1pPr>
          </a:lstStyle>
          <a:p>
            <a:pPr>
              <a:defRPr/>
            </a:pPr>
            <a:fld id="{66CF4894-A106-463E-A146-D151C17D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4"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spd="slow">
    <p:pull dir="r"/>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6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106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106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defRPr>
            </a:lvl1pPr>
          </a:lstStyle>
          <a:p>
            <a:pPr>
              <a:defRPr/>
            </a:pPr>
            <a:fld id="{250E0A89-CD87-45A6-AF3C-80A99071CF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5"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spd="slow">
    <p:pull dir="r"/>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060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1060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1060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defRPr>
            </a:lvl1pPr>
          </a:lstStyle>
          <a:p>
            <a:pPr>
              <a:defRPr/>
            </a:pPr>
            <a:fld id="{2A922756-87CF-45C2-A660-FF3AA9C10C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6"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spd="slow">
    <p:pull dir="r"/>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sz="2400" smtClean="0">
              <a:solidFill>
                <a:srgbClr val="000000"/>
              </a:solidFill>
              <a:latin typeface="Tahoma" panose="020B0604030504040204" pitchFamily="34" charset="0"/>
            </a:endParaRPr>
          </a:p>
        </p:txBody>
      </p:sp>
      <p:sp>
        <p:nvSpPr>
          <p:cNvPr id="362505"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6250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2507"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362508"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362509"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anose="020B0604030504040204" pitchFamily="34" charset="0"/>
              </a:defRPr>
            </a:lvl1pPr>
          </a:lstStyle>
          <a:p>
            <a:pPr>
              <a:defRPr/>
            </a:pPr>
            <a:fld id="{A2CB052C-7E23-4F52-92AF-4213B7D174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7"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62505"/>
                                        </p:tgtEl>
                                        <p:attrNameLst>
                                          <p:attrName>style.visibility</p:attrName>
                                        </p:attrNameLst>
                                      </p:cBhvr>
                                      <p:to>
                                        <p:strVal val="visible"/>
                                      </p:to>
                                    </p:set>
                                    <p:anim calcmode="lin" valueType="num">
                                      <p:cBhvr additive="base">
                                        <p:cTn id="7" dur="800" fill="hold">
                                          <p:stCondLst>
                                            <p:cond delay="0"/>
                                          </p:stCondLst>
                                        </p:cTn>
                                        <p:tgtEl>
                                          <p:spTgt spid="362505"/>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625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62506">
                                            <p:txEl>
                                              <p:pRg st="0" end="0"/>
                                            </p:txEl>
                                          </p:spTgt>
                                        </p:tgtEl>
                                        <p:attrNameLst>
                                          <p:attrName>style.visibility</p:attrName>
                                        </p:attrNameLst>
                                      </p:cBhvr>
                                      <p:to>
                                        <p:strVal val="visible"/>
                                      </p:to>
                                    </p:set>
                                    <p:animEffect transition="in" filter="fade">
                                      <p:cBhvr>
                                        <p:cTn id="13" dur="1000"/>
                                        <p:tgtEl>
                                          <p:spTgt spid="362506">
                                            <p:txEl>
                                              <p:pRg st="0" end="0"/>
                                            </p:txEl>
                                          </p:spTgt>
                                        </p:tgtEl>
                                      </p:cBhvr>
                                    </p:animEffect>
                                    <p:anim calcmode="lin" valueType="num">
                                      <p:cBhvr>
                                        <p:cTn id="14" dur="1000" fill="hold"/>
                                        <p:tgtEl>
                                          <p:spTgt spid="362506">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62506">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362506">
                                            <p:txEl>
                                              <p:pRg st="1" end="1"/>
                                            </p:txEl>
                                          </p:spTgt>
                                        </p:tgtEl>
                                        <p:attrNameLst>
                                          <p:attrName>style.visibility</p:attrName>
                                        </p:attrNameLst>
                                      </p:cBhvr>
                                      <p:to>
                                        <p:strVal val="visible"/>
                                      </p:to>
                                    </p:set>
                                    <p:animEffect transition="in" filter="fade">
                                      <p:cBhvr>
                                        <p:cTn id="18" dur="1000"/>
                                        <p:tgtEl>
                                          <p:spTgt spid="362506">
                                            <p:txEl>
                                              <p:pRg st="1" end="1"/>
                                            </p:txEl>
                                          </p:spTgt>
                                        </p:tgtEl>
                                      </p:cBhvr>
                                    </p:animEffect>
                                    <p:anim calcmode="lin" valueType="num">
                                      <p:cBhvr>
                                        <p:cTn id="19" dur="1000" fill="hold"/>
                                        <p:tgtEl>
                                          <p:spTgt spid="362506">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62506">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362506">
                                            <p:txEl>
                                              <p:pRg st="2" end="2"/>
                                            </p:txEl>
                                          </p:spTgt>
                                        </p:tgtEl>
                                        <p:attrNameLst>
                                          <p:attrName>style.visibility</p:attrName>
                                        </p:attrNameLst>
                                      </p:cBhvr>
                                      <p:to>
                                        <p:strVal val="visible"/>
                                      </p:to>
                                    </p:set>
                                    <p:animEffect transition="in" filter="fade">
                                      <p:cBhvr>
                                        <p:cTn id="23" dur="1000"/>
                                        <p:tgtEl>
                                          <p:spTgt spid="362506">
                                            <p:txEl>
                                              <p:pRg st="2" end="2"/>
                                            </p:txEl>
                                          </p:spTgt>
                                        </p:tgtEl>
                                      </p:cBhvr>
                                    </p:animEffect>
                                    <p:anim calcmode="lin" valueType="num">
                                      <p:cBhvr>
                                        <p:cTn id="24" dur="1000" fill="hold"/>
                                        <p:tgtEl>
                                          <p:spTgt spid="362506">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362506">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62506">
                                            <p:txEl>
                                              <p:pRg st="3" end="3"/>
                                            </p:txEl>
                                          </p:spTgt>
                                        </p:tgtEl>
                                        <p:attrNameLst>
                                          <p:attrName>style.visibility</p:attrName>
                                        </p:attrNameLst>
                                      </p:cBhvr>
                                      <p:to>
                                        <p:strVal val="visible"/>
                                      </p:to>
                                    </p:set>
                                    <p:animEffect transition="in" filter="fade">
                                      <p:cBhvr>
                                        <p:cTn id="28" dur="1000"/>
                                        <p:tgtEl>
                                          <p:spTgt spid="362506">
                                            <p:txEl>
                                              <p:pRg st="3" end="3"/>
                                            </p:txEl>
                                          </p:spTgt>
                                        </p:tgtEl>
                                      </p:cBhvr>
                                    </p:animEffect>
                                    <p:anim calcmode="lin" valueType="num">
                                      <p:cBhvr>
                                        <p:cTn id="29" dur="1000" fill="hold"/>
                                        <p:tgtEl>
                                          <p:spTgt spid="362506">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62506">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62506">
                                            <p:txEl>
                                              <p:pRg st="4" end="4"/>
                                            </p:txEl>
                                          </p:spTgt>
                                        </p:tgtEl>
                                        <p:attrNameLst>
                                          <p:attrName>style.visibility</p:attrName>
                                        </p:attrNameLst>
                                      </p:cBhvr>
                                      <p:to>
                                        <p:strVal val="visible"/>
                                      </p:to>
                                    </p:set>
                                    <p:animEffect transition="in" filter="fade">
                                      <p:cBhvr>
                                        <p:cTn id="33" dur="1000"/>
                                        <p:tgtEl>
                                          <p:spTgt spid="362506">
                                            <p:txEl>
                                              <p:pRg st="4" end="4"/>
                                            </p:txEl>
                                          </p:spTgt>
                                        </p:tgtEl>
                                      </p:cBhvr>
                                    </p:animEffect>
                                    <p:anim calcmode="lin" valueType="num">
                                      <p:cBhvr>
                                        <p:cTn id="34" dur="1000" fill="hold"/>
                                        <p:tgtEl>
                                          <p:spTgt spid="362506">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6250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5" grpId="0"/>
      <p:bldP spid="362506"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362506"/>
                        </p:tgtEl>
                        <p:attrNameLst>
                          <p:attrName>style.visibility</p:attrName>
                        </p:attrNameLst>
                      </p:cBhvr>
                      <p:to>
                        <p:strVal val="visible"/>
                      </p:to>
                    </p:set>
                    <p:animEffect transition="in" filter="fade">
                      <p:cBhvr>
                        <p:cTn dur="1000"/>
                        <p:tgtEl>
                          <p:spTgt spid="362506"/>
                        </p:tgtEl>
                      </p:cBhvr>
                    </p:animEffect>
                    <p:anim calcmode="lin" valueType="num">
                      <p:cBhvr>
                        <p:cTn dur="1000" fill="hold"/>
                        <p:tgtEl>
                          <p:spTgt spid="362506"/>
                        </p:tgtEl>
                        <p:attrNameLst>
                          <p:attrName>ppt_x</p:attrName>
                        </p:attrNameLst>
                      </p:cBhvr>
                      <p:tavLst>
                        <p:tav tm="0">
                          <p:val>
                            <p:strVal val="#ppt_x-.1"/>
                          </p:val>
                        </p:tav>
                        <p:tav tm="100000">
                          <p:val>
                            <p:strVal val="#ppt_x"/>
                          </p:val>
                        </p:tav>
                      </p:tavLst>
                    </p:anim>
                    <p:anim calcmode="lin" valueType="num">
                      <p:cBhvr>
                        <p:cTn dur="1000" fill="hold"/>
                        <p:tgtEl>
                          <p:spTgt spid="362506"/>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362506"/>
                        </p:tgtEl>
                        <p:attrNameLst>
                          <p:attrName>style.visibility</p:attrName>
                        </p:attrNameLst>
                      </p:cBhvr>
                      <p:to>
                        <p:strVal val="visible"/>
                      </p:to>
                    </p:set>
                    <p:animEffect transition="in" filter="fade">
                      <p:cBhvr>
                        <p:cTn dur="1000"/>
                        <p:tgtEl>
                          <p:spTgt spid="362506"/>
                        </p:tgtEl>
                      </p:cBhvr>
                    </p:animEffect>
                    <p:anim calcmode="lin" valueType="num">
                      <p:cBhvr>
                        <p:cTn dur="1000" fill="hold"/>
                        <p:tgtEl>
                          <p:spTgt spid="362506"/>
                        </p:tgtEl>
                        <p:attrNameLst>
                          <p:attrName>ppt_x</p:attrName>
                        </p:attrNameLst>
                      </p:cBhvr>
                      <p:tavLst>
                        <p:tav tm="0">
                          <p:val>
                            <p:strVal val="#ppt_x-.1"/>
                          </p:val>
                        </p:tav>
                        <p:tav tm="100000">
                          <p:val>
                            <p:strVal val="#ppt_x"/>
                          </p:val>
                        </p:tav>
                      </p:tavLst>
                    </p:anim>
                    <p:anim calcmode="lin" valueType="num">
                      <p:cBhvr>
                        <p:cTn dur="1000" fill="hold"/>
                        <p:tgtEl>
                          <p:spTgt spid="362506"/>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362506"/>
                        </p:tgtEl>
                        <p:attrNameLst>
                          <p:attrName>style.visibility</p:attrName>
                        </p:attrNameLst>
                      </p:cBhvr>
                      <p:to>
                        <p:strVal val="visible"/>
                      </p:to>
                    </p:set>
                    <p:animEffect transition="in" filter="fade">
                      <p:cBhvr>
                        <p:cTn dur="1000"/>
                        <p:tgtEl>
                          <p:spTgt spid="362506"/>
                        </p:tgtEl>
                      </p:cBhvr>
                    </p:animEffect>
                    <p:anim calcmode="lin" valueType="num">
                      <p:cBhvr>
                        <p:cTn dur="1000" fill="hold"/>
                        <p:tgtEl>
                          <p:spTgt spid="362506"/>
                        </p:tgtEl>
                        <p:attrNameLst>
                          <p:attrName>ppt_x</p:attrName>
                        </p:attrNameLst>
                      </p:cBhvr>
                      <p:tavLst>
                        <p:tav tm="0">
                          <p:val>
                            <p:strVal val="#ppt_x-.1"/>
                          </p:val>
                        </p:tav>
                        <p:tav tm="100000">
                          <p:val>
                            <p:strVal val="#ppt_x"/>
                          </p:val>
                        </p:tav>
                      </p:tavLst>
                    </p:anim>
                    <p:anim calcmode="lin" valueType="num">
                      <p:cBhvr>
                        <p:cTn dur="1000" fill="hold"/>
                        <p:tgtEl>
                          <p:spTgt spid="362506"/>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362506"/>
                        </p:tgtEl>
                        <p:attrNameLst>
                          <p:attrName>style.visibility</p:attrName>
                        </p:attrNameLst>
                      </p:cBhvr>
                      <p:to>
                        <p:strVal val="visible"/>
                      </p:to>
                    </p:set>
                    <p:animEffect transition="in" filter="fade">
                      <p:cBhvr>
                        <p:cTn dur="1000"/>
                        <p:tgtEl>
                          <p:spTgt spid="362506"/>
                        </p:tgtEl>
                      </p:cBhvr>
                    </p:animEffect>
                    <p:anim calcmode="lin" valueType="num">
                      <p:cBhvr>
                        <p:cTn dur="1000" fill="hold"/>
                        <p:tgtEl>
                          <p:spTgt spid="362506"/>
                        </p:tgtEl>
                        <p:attrNameLst>
                          <p:attrName>ppt_x</p:attrName>
                        </p:attrNameLst>
                      </p:cBhvr>
                      <p:tavLst>
                        <p:tav tm="0">
                          <p:val>
                            <p:strVal val="#ppt_x-.1"/>
                          </p:val>
                        </p:tav>
                        <p:tav tm="100000">
                          <p:val>
                            <p:strVal val="#ppt_x"/>
                          </p:val>
                        </p:tav>
                      </p:tavLst>
                    </p:anim>
                    <p:anim calcmode="lin" valueType="num">
                      <p:cBhvr>
                        <p:cTn dur="1000" fill="hold"/>
                        <p:tgtEl>
                          <p:spTgt spid="362506"/>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362506"/>
                        </p:tgtEl>
                        <p:attrNameLst>
                          <p:attrName>style.visibility</p:attrName>
                        </p:attrNameLst>
                      </p:cBhvr>
                      <p:to>
                        <p:strVal val="visible"/>
                      </p:to>
                    </p:set>
                    <p:animEffect transition="in" filter="fade">
                      <p:cBhvr>
                        <p:cTn dur="1000"/>
                        <p:tgtEl>
                          <p:spTgt spid="362506"/>
                        </p:tgtEl>
                      </p:cBhvr>
                    </p:animEffect>
                    <p:anim calcmode="lin" valueType="num">
                      <p:cBhvr>
                        <p:cTn dur="1000" fill="hold"/>
                        <p:tgtEl>
                          <p:spTgt spid="362506"/>
                        </p:tgtEl>
                        <p:attrNameLst>
                          <p:attrName>ppt_x</p:attrName>
                        </p:attrNameLst>
                      </p:cBhvr>
                      <p:tavLst>
                        <p:tav tm="0">
                          <p:val>
                            <p:strVal val="#ppt_x-.1"/>
                          </p:val>
                        </p:tav>
                        <p:tav tm="100000">
                          <p:val>
                            <p:strVal val="#ppt_x"/>
                          </p:val>
                        </p:tav>
                      </p:tavLst>
                    </p:anim>
                    <p:anim calcmode="lin" valueType="num">
                      <p:cBhvr>
                        <p:cTn dur="1000" fill="hold"/>
                        <p:tgtEl>
                          <p:spTgt spid="362506"/>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thuvienphapluat.vn/van-ban/thuong-mai/nghi-dinh-43-2017-nd-cp-nhan-hang-hoa-346310.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2047875"/>
            <a:ext cx="8323263" cy="1828800"/>
          </a:xfrm>
        </p:spPr>
        <p:txBody>
          <a:bodyPr/>
          <a:lstStyle/>
          <a:p>
            <a:pPr algn="ctr" eaLnBrk="1" hangingPunct="1">
              <a:spcBef>
                <a:spcPct val="0"/>
              </a:spcBef>
              <a:buFont typeface="Wingdings" panose="05000000000000000000" pitchFamily="2" charset="2"/>
              <a:buNone/>
            </a:pPr>
            <a:r>
              <a:rPr lang="en-US" altLang="en-US" b="1" smtClean="0">
                <a:solidFill>
                  <a:srgbClr val="0000CC"/>
                </a:solidFill>
                <a:latin typeface="Times New Roman" panose="02020603050405020304" pitchFamily="18" charset="0"/>
              </a:rPr>
              <a:t>   	QUY ĐỊNH, ĐIỀU KIỆN BẢO ĐẢM          AN TOÀN THỰC PHẨM ĐỐI VỚI BẾP ĂN TẬP THỂ TẠI CÁC TRƯỜNG HỌC</a:t>
            </a:r>
            <a:endParaRPr lang="en-US" altLang="en-US" b="1" i="1" smtClean="0">
              <a:solidFill>
                <a:srgbClr val="0000CC"/>
              </a:solidFill>
              <a:latin typeface="Times New Roman" panose="02020603050405020304" pitchFamily="18" charset="0"/>
            </a:endParaRPr>
          </a:p>
        </p:txBody>
      </p:sp>
      <p:sp>
        <p:nvSpPr>
          <p:cNvPr id="13315" name="Text Box 5"/>
          <p:cNvSpPr txBox="1">
            <a:spLocks noChangeArrowheads="1"/>
          </p:cNvSpPr>
          <p:nvPr/>
        </p:nvSpPr>
        <p:spPr bwMode="auto">
          <a:xfrm>
            <a:off x="1384300" y="4191000"/>
            <a:ext cx="6324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Báo cáo viên: Th.BS. Nguyễn Xuân Chiến Phó Chi cục trưởng, Chi cục An toàn vệ sinh thực phẩm Hải Phòng</a:t>
            </a:r>
          </a:p>
        </p:txBody>
      </p:sp>
      <p:sp>
        <p:nvSpPr>
          <p:cNvPr id="13316" name="Text Box 7"/>
          <p:cNvSpPr txBox="1">
            <a:spLocks noChangeArrowheads="1"/>
          </p:cNvSpPr>
          <p:nvPr/>
        </p:nvSpPr>
        <p:spPr bwMode="auto">
          <a:xfrm>
            <a:off x="4191000" y="6248400"/>
            <a:ext cx="472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b="1" i="1">
                <a:solidFill>
                  <a:srgbClr val="0000CC"/>
                </a:solidFill>
                <a:latin typeface="Times New Roman" panose="02020603050405020304" pitchFamily="18" charset="0"/>
              </a:rPr>
              <a:t>Hải Phòng, ngày 24 tháng 4 năm 2023</a:t>
            </a:r>
          </a:p>
        </p:txBody>
      </p:sp>
      <p:sp>
        <p:nvSpPr>
          <p:cNvPr id="13317" name="Text Box 15"/>
          <p:cNvSpPr txBox="1">
            <a:spLocks noChangeArrowheads="1"/>
          </p:cNvSpPr>
          <p:nvPr/>
        </p:nvSpPr>
        <p:spPr bwMode="auto">
          <a:xfrm>
            <a:off x="304800" y="449263"/>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b="1">
                <a:solidFill>
                  <a:srgbClr val="0000CC"/>
                </a:solidFill>
                <a:latin typeface="Times New Roman" panose="02020603050405020304" pitchFamily="18" charset="0"/>
              </a:rPr>
              <a:t>SỞ Y TẾ HẢI PHÒNG </a:t>
            </a:r>
          </a:p>
        </p:txBody>
      </p:sp>
      <p:sp>
        <p:nvSpPr>
          <p:cNvPr id="13318" name="TextBox 2"/>
          <p:cNvSpPr txBox="1">
            <a:spLocks noChangeArrowheads="1"/>
          </p:cNvSpPr>
          <p:nvPr/>
        </p:nvSpPr>
        <p:spPr bwMode="auto">
          <a:xfrm>
            <a:off x="4876800" y="427038"/>
            <a:ext cx="3516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b="1">
                <a:solidFill>
                  <a:srgbClr val="0000CC"/>
                </a:solidFill>
                <a:latin typeface="Times New Roman" panose="02020603050405020304" pitchFamily="18" charset="0"/>
                <a:cs typeface="Times New Roman" panose="02020603050405020304" pitchFamily="18" charset="0"/>
              </a:rPr>
              <a:t>SỞ GIÁO DỤC &amp; ĐÀO TẠO     </a:t>
            </a:r>
          </a:p>
        </p:txBody>
      </p:sp>
      <p:sp>
        <p:nvSpPr>
          <p:cNvPr id="13319" name="Line 16"/>
          <p:cNvSpPr>
            <a:spLocks noChangeShapeType="1"/>
          </p:cNvSpPr>
          <p:nvPr/>
        </p:nvSpPr>
        <p:spPr bwMode="auto">
          <a:xfrm>
            <a:off x="5834063" y="82391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16"/>
          <p:cNvSpPr>
            <a:spLocks noChangeShapeType="1"/>
          </p:cNvSpPr>
          <p:nvPr/>
        </p:nvSpPr>
        <p:spPr bwMode="auto">
          <a:xfrm>
            <a:off x="1295400" y="849313"/>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1981200"/>
            <a:ext cx="8382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00"/>
                </a:solidFill>
                <a:latin typeface="Times New Roman" panose="02020603050405020304" pitchFamily="18" charset="0"/>
              </a:rPr>
              <a:t>	</a:t>
            </a:r>
            <a:r>
              <a:rPr lang="en-US" altLang="en-US" sz="2400" b="1">
                <a:solidFill>
                  <a:srgbClr val="0000CC"/>
                </a:solidFill>
                <a:latin typeface="Times New Roman" panose="02020603050405020304" pitchFamily="18" charset="0"/>
              </a:rPr>
              <a:t>1. Điều kiện cơ sở vật chất</a:t>
            </a:r>
          </a:p>
          <a:p>
            <a:pPr algn="just"/>
            <a:endParaRPr lang="en-US" altLang="en-US" sz="1200" b="1">
              <a:solidFill>
                <a:srgbClr val="0000CC"/>
              </a:solidFill>
              <a:latin typeface="Times New Roman" panose="02020603050405020304" pitchFamily="18" charset="0"/>
            </a:endParaRPr>
          </a:p>
          <a:p>
            <a:pPr algn="just"/>
            <a:r>
              <a:rPr lang="en-US" altLang="en-US" sz="24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  Nơi chế biến thực phẩm được bố trí theo nguyên tắc một chiều từ nguyên liệu đầu vào cho đến khi ra đồ ăn chín; các khu vực chế biến được bố trí riêng, đảm bảo tránh ô nhiễm chéo.</a:t>
            </a:r>
          </a:p>
          <a:p>
            <a:pPr algn="just"/>
            <a:endParaRPr lang="en-US" altLang="en-US" sz="1200">
              <a:solidFill>
                <a:srgbClr val="000000"/>
              </a:solidFill>
              <a:latin typeface="Times New Roman" panose="02020603050405020304" pitchFamily="18" charset="0"/>
            </a:endParaRPr>
          </a:p>
          <a:p>
            <a:pPr algn="just"/>
            <a:r>
              <a:rPr lang="en-US" altLang="en-US" sz="2400">
                <a:solidFill>
                  <a:srgbClr val="000000"/>
                </a:solidFill>
                <a:latin typeface="Times New Roman" panose="02020603050405020304" pitchFamily="18" charset="0"/>
              </a:rPr>
              <a:t>	- Tường, trần, nền nhà khu vực sản xuất, kinh doanh, kho sản phẩm không thấm nước, rạn nứt, ẩm mốc;</a:t>
            </a:r>
          </a:p>
          <a:p>
            <a:pPr algn="just"/>
            <a:r>
              <a:rPr lang="en-US" altLang="en-US" sz="2400" b="1">
                <a:solidFill>
                  <a:srgbClr val="0000CC"/>
                </a:solidFill>
                <a:latin typeface="Times New Roman" panose="02020603050405020304" pitchFamily="18" charset="0"/>
              </a:rPr>
              <a:t>		</a:t>
            </a:r>
          </a:p>
        </p:txBody>
      </p:sp>
      <p:sp>
        <p:nvSpPr>
          <p:cNvPr id="22531" name="TextBox 1"/>
          <p:cNvSpPr txBox="1">
            <a:spLocks noChangeArrowheads="1"/>
          </p:cNvSpPr>
          <p:nvPr/>
        </p:nvSpPr>
        <p:spPr bwMode="auto">
          <a:xfrm>
            <a:off x="1143000" y="838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ĐIỀU KIỆN AN TOÀN THỰC PHẨM ĐỐI VỚI CƠ SỞ KINH DOANH DVAU, BẾP ĂN TẬP THỂ</a:t>
            </a:r>
          </a:p>
        </p:txBody>
      </p:sp>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Kết quả hình ảnh cho hinh anh bieu tuong cuc an toan thuc p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9144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0678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1981200"/>
            <a:ext cx="83820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00"/>
                </a:solidFill>
                <a:latin typeface="Times New Roman" panose="02020603050405020304" pitchFamily="18" charset="0"/>
              </a:rPr>
              <a:t>	</a:t>
            </a:r>
          </a:p>
          <a:p>
            <a:pPr algn="just"/>
            <a:r>
              <a:rPr lang="en-US" altLang="en-US" sz="24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a:t>
            </a:r>
            <a:r>
              <a:rPr lang="vi-VN" altLang="en-US" sz="2400">
                <a:solidFill>
                  <a:srgbClr val="000000"/>
                </a:solidFill>
                <a:latin typeface="Times New Roman" panose="02020603050405020304" pitchFamily="18" charset="0"/>
              </a:rPr>
              <a:t> Có đủ nước đạt quy chuẩn kỹ thuật phục vụ việc</a:t>
            </a:r>
            <a:r>
              <a:rPr lang="vi-VN" altLang="en-US" sz="2400" i="1">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chế biến, kinh doanh.</a:t>
            </a:r>
            <a:endParaRPr lang="en-US" altLang="en-US" sz="2400">
              <a:solidFill>
                <a:srgbClr val="000000"/>
              </a:solidFill>
              <a:latin typeface="Times New Roman" panose="02020603050405020304" pitchFamily="18" charset="0"/>
            </a:endParaRPr>
          </a:p>
          <a:p>
            <a:pPr algn="just"/>
            <a:endParaRPr lang="vi-VN" altLang="en-US" sz="1400">
              <a:solidFill>
                <a:srgbClr val="000000"/>
              </a:solidFill>
              <a:latin typeface="Times New Roman" panose="02020603050405020304" pitchFamily="18" charset="0"/>
            </a:endParaRPr>
          </a:p>
          <a:p>
            <a:pPr algn="just"/>
            <a:r>
              <a:rPr lang="en-US" altLang="en-US"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 Có dụng cụ thu gom, chứa đựng rác thải, chất thải bảo đảm vệ sinh. </a:t>
            </a:r>
            <a:endParaRPr lang="en-US" altLang="en-US" sz="2400">
              <a:solidFill>
                <a:srgbClr val="0000CC"/>
              </a:solidFill>
              <a:latin typeface="Times New Roman" panose="02020603050405020304" pitchFamily="18" charset="0"/>
            </a:endParaRP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1981200"/>
            <a:ext cx="83820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Cống rãnh ở khu vực cửa hàng, nhà bếp phải thông thoát, không ứ đọng.</a:t>
            </a:r>
            <a:endParaRPr lang="en-US" altLang="en-US" sz="2400">
              <a:solidFill>
                <a:srgbClr val="000000"/>
              </a:solidFill>
              <a:latin typeface="Times New Roman" panose="02020603050405020304" pitchFamily="18" charset="0"/>
            </a:endParaRPr>
          </a:p>
          <a:p>
            <a:pPr algn="just"/>
            <a:endParaRPr lang="vi-VN" altLang="en-US" sz="1400">
              <a:solidFill>
                <a:srgbClr val="000000"/>
              </a:solidFill>
              <a:latin typeface="Times New Roman" panose="02020603050405020304" pitchFamily="18" charset="0"/>
            </a:endParaRPr>
          </a:p>
          <a:p>
            <a:pPr algn="just"/>
            <a:r>
              <a:rPr lang="en-US" altLang="en-US"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 Nhà ăn phải thoáng, mát, đủ ánh sáng, duy trì chế độ vệ sinh sạch sẽ, có biện pháp để ngăn ngừa côn trùng và động vật gây hại. </a:t>
            </a:r>
            <a:endParaRPr lang="en-US" altLang="en-US" sz="2400">
              <a:solidFill>
                <a:srgbClr val="000000"/>
              </a:solidFill>
              <a:latin typeface="Times New Roman" panose="02020603050405020304" pitchFamily="18" charset="0"/>
            </a:endParaRPr>
          </a:p>
          <a:p>
            <a:pPr algn="just"/>
            <a:endParaRPr lang="vi-VN" altLang="en-US" sz="1600">
              <a:solidFill>
                <a:srgbClr val="000000"/>
              </a:solidFill>
              <a:latin typeface="Times New Roman" panose="02020603050405020304" pitchFamily="18" charset="0"/>
            </a:endParaRPr>
          </a:p>
          <a:p>
            <a:pPr algn="just"/>
            <a:r>
              <a:rPr lang="en-US" altLang="en-US" sz="2400">
                <a:solidFill>
                  <a:srgbClr val="000000"/>
                </a:solidFill>
                <a:latin typeface="Times New Roman" panose="02020603050405020304" pitchFamily="18" charset="0"/>
              </a:rPr>
              <a:t>		-</a:t>
            </a:r>
            <a:r>
              <a:rPr lang="vi-VN" altLang="en-US" sz="2400">
                <a:solidFill>
                  <a:srgbClr val="000000"/>
                </a:solidFill>
                <a:latin typeface="Times New Roman" panose="02020603050405020304" pitchFamily="18" charset="0"/>
              </a:rPr>
              <a:t> Có thiết bị bảo quản thực phẩm, nhà vệ sinh, rửa tay và thu dọn chất thải, rác thải hàng ngày sạch sẽ.</a:t>
            </a:r>
            <a:endParaRPr lang="en-US" altLang="en-US" sz="2400">
              <a:solidFill>
                <a:srgbClr val="000000"/>
              </a:solidFill>
              <a:latin typeface="Times New Roman" panose="02020603050405020304" pitchFamily="18" charset="0"/>
            </a:endParaRPr>
          </a:p>
          <a:p>
            <a:pPr algn="just"/>
            <a:endParaRPr lang="vi-VN" altLang="en-US" sz="1400" b="1">
              <a:solidFill>
                <a:srgbClr val="000000"/>
              </a:solidFill>
              <a:latin typeface="Times New Roman" panose="02020603050405020304" pitchFamily="18" charset="0"/>
            </a:endParaRPr>
          </a:p>
          <a:p>
            <a:pPr algn="just"/>
            <a:r>
              <a:rPr lang="en-US" altLang="en-US" sz="2400" b="1">
                <a:solidFill>
                  <a:srgbClr val="000000"/>
                </a:solidFill>
                <a:latin typeface="Times New Roman" panose="02020603050405020304" pitchFamily="18" charset="0"/>
              </a:rPr>
              <a:t>	</a:t>
            </a:r>
            <a:r>
              <a:rPr lang="en-US" altLang="en-US" sz="2400" b="1">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1981200"/>
            <a:ext cx="838200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defRPr/>
            </a:pPr>
            <a:r>
              <a:rPr lang="en-US" sz="2400" b="1" dirty="0" smtClean="0">
                <a:solidFill>
                  <a:srgbClr val="0000CC"/>
                </a:solidFill>
                <a:latin typeface="Times New Roman" panose="02020603050405020304" pitchFamily="18" charset="0"/>
              </a:rPr>
              <a:t>	2. </a:t>
            </a:r>
            <a:r>
              <a:rPr lang="vi-VN" sz="2400" b="1" dirty="0" smtClean="0">
                <a:solidFill>
                  <a:srgbClr val="0000CC"/>
                </a:solidFill>
                <a:latin typeface="Times New Roman" panose="02020603050405020304" pitchFamily="18" charset="0"/>
              </a:rPr>
              <a:t>Điều </a:t>
            </a:r>
            <a:r>
              <a:rPr lang="en-US" sz="2400" b="1" dirty="0" err="1" smtClean="0">
                <a:solidFill>
                  <a:srgbClr val="0000CC"/>
                </a:solidFill>
                <a:latin typeface="Times New Roman" panose="02020603050405020304" pitchFamily="18" charset="0"/>
              </a:rPr>
              <a:t>kiện</a:t>
            </a:r>
            <a:r>
              <a:rPr lang="en-US" sz="2400" b="1" dirty="0" smtClean="0">
                <a:solidFill>
                  <a:srgbClr val="0000CC"/>
                </a:solidFill>
                <a:latin typeface="Times New Roman" panose="02020603050405020304" pitchFamily="18" charset="0"/>
              </a:rPr>
              <a:t> </a:t>
            </a:r>
            <a:r>
              <a:rPr lang="en-US" sz="2400" b="1" dirty="0" err="1" smtClean="0">
                <a:solidFill>
                  <a:srgbClr val="0000CC"/>
                </a:solidFill>
                <a:latin typeface="Times New Roman" panose="02020603050405020304" pitchFamily="18" charset="0"/>
              </a:rPr>
              <a:t>trang</a:t>
            </a:r>
            <a:r>
              <a:rPr lang="en-US" sz="2400" b="1" dirty="0" smtClean="0">
                <a:solidFill>
                  <a:srgbClr val="0000CC"/>
                </a:solidFill>
                <a:latin typeface="Times New Roman" panose="02020603050405020304" pitchFamily="18" charset="0"/>
              </a:rPr>
              <a:t> </a:t>
            </a:r>
            <a:r>
              <a:rPr lang="en-US" sz="2400" b="1" dirty="0" err="1" smtClean="0">
                <a:solidFill>
                  <a:srgbClr val="0000CC"/>
                </a:solidFill>
                <a:latin typeface="Times New Roman" panose="02020603050405020304" pitchFamily="18" charset="0"/>
              </a:rPr>
              <a:t>thiết</a:t>
            </a:r>
            <a:r>
              <a:rPr lang="en-US" sz="2400" b="1" dirty="0" smtClean="0">
                <a:solidFill>
                  <a:srgbClr val="0000CC"/>
                </a:solidFill>
                <a:latin typeface="Times New Roman" panose="02020603050405020304" pitchFamily="18" charset="0"/>
              </a:rPr>
              <a:t> </a:t>
            </a:r>
            <a:r>
              <a:rPr lang="en-US" sz="2400" b="1" dirty="0" err="1" smtClean="0">
                <a:solidFill>
                  <a:srgbClr val="0000CC"/>
                </a:solidFill>
                <a:latin typeface="Times New Roman" panose="02020603050405020304" pitchFamily="18" charset="0"/>
              </a:rPr>
              <a:t>bị</a:t>
            </a:r>
            <a:r>
              <a:rPr lang="en-US" sz="2400" b="1" dirty="0" smtClean="0">
                <a:solidFill>
                  <a:srgbClr val="0000CC"/>
                </a:solidFill>
                <a:latin typeface="Times New Roman" panose="02020603050405020304" pitchFamily="18" charset="0"/>
              </a:rPr>
              <a:t> </a:t>
            </a:r>
            <a:r>
              <a:rPr lang="en-US" sz="2400" b="1" dirty="0" err="1" smtClean="0">
                <a:solidFill>
                  <a:srgbClr val="0000CC"/>
                </a:solidFill>
                <a:latin typeface="Times New Roman" panose="02020603050405020304" pitchFamily="18" charset="0"/>
              </a:rPr>
              <a:t>dụng</a:t>
            </a:r>
            <a:r>
              <a:rPr lang="en-US" sz="2400" b="1" dirty="0" smtClean="0">
                <a:solidFill>
                  <a:srgbClr val="0000CC"/>
                </a:solidFill>
                <a:latin typeface="Times New Roman" panose="02020603050405020304" pitchFamily="18" charset="0"/>
              </a:rPr>
              <a:t> </a:t>
            </a:r>
            <a:r>
              <a:rPr lang="en-US" sz="2400" b="1" dirty="0" err="1" smtClean="0">
                <a:solidFill>
                  <a:srgbClr val="0000CC"/>
                </a:solidFill>
                <a:latin typeface="Times New Roman" panose="02020603050405020304" pitchFamily="18" charset="0"/>
              </a:rPr>
              <a:t>cụ</a:t>
            </a:r>
            <a:endParaRPr lang="en-US" sz="2400" b="1" dirty="0" smtClean="0">
              <a:solidFill>
                <a:srgbClr val="0000CC"/>
              </a:solidFill>
              <a:latin typeface="Times New Roman" panose="02020603050405020304" pitchFamily="18" charset="0"/>
            </a:endParaRPr>
          </a:p>
          <a:p>
            <a:pPr algn="just">
              <a:defRPr/>
            </a:pPr>
            <a:endParaRPr lang="vi-VN" sz="1400" b="1" dirty="0" smtClean="0">
              <a:solidFill>
                <a:srgbClr val="0000CC"/>
              </a:solidFill>
              <a:latin typeface="Times New Roman" panose="02020603050405020304" pitchFamily="18" charset="0"/>
            </a:endParaRPr>
          </a:p>
          <a:p>
            <a:pPr marL="0" indent="0" algn="just">
              <a:defRPr/>
            </a:pPr>
            <a:r>
              <a:rPr lang="en-US" sz="2400" dirty="0" smtClean="0">
                <a:solidFill>
                  <a:srgbClr val="000000"/>
                </a:solidFill>
                <a:latin typeface="Times New Roman" panose="02020603050405020304" pitchFamily="18" charset="0"/>
              </a:rPr>
              <a:t>      - </a:t>
            </a:r>
            <a:r>
              <a:rPr lang="vi-VN" sz="2400" dirty="0" smtClean="0">
                <a:solidFill>
                  <a:srgbClr val="000000"/>
                </a:solidFill>
                <a:latin typeface="Times New Roman" panose="02020603050405020304" pitchFamily="18" charset="0"/>
              </a:rPr>
              <a:t>Có </a:t>
            </a:r>
            <a:r>
              <a:rPr lang="en-US" sz="2400" dirty="0" err="1" smtClean="0">
                <a:solidFill>
                  <a:srgbClr val="000000"/>
                </a:solidFill>
                <a:latin typeface="Times New Roman" panose="02020603050405020304" pitchFamily="18" charset="0"/>
              </a:rPr>
              <a:t>đủ</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trang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thiết</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bị</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dụng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cụ</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bảo</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quản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chế</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biến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vận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chuyển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thực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phẩm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và</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phục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vụ</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ăn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uống</a:t>
            </a:r>
            <a:r>
              <a:rPr lang="en-US" sz="2400" dirty="0" smtClean="0">
                <a:solidFill>
                  <a:srgbClr val="000000"/>
                </a:solidFill>
                <a:latin typeface="Times New Roman" panose="02020603050405020304" pitchFamily="18" charset="0"/>
              </a:rPr>
              <a:t>.</a:t>
            </a:r>
          </a:p>
          <a:p>
            <a:pPr marL="0" indent="0" algn="just">
              <a:defRPr/>
            </a:pPr>
            <a:endParaRPr lang="en-US" sz="1200" dirty="0" smtClean="0">
              <a:solidFill>
                <a:srgbClr val="000000"/>
              </a:solidFill>
              <a:latin typeface="Times New Roman" panose="02020603050405020304" pitchFamily="18" charset="0"/>
            </a:endParaRPr>
          </a:p>
          <a:p>
            <a:pPr marL="0" indent="0" algn="just">
              <a:defRPr/>
            </a:pPr>
            <a:r>
              <a:rPr lang="en-US" sz="2400" dirty="0" smtClean="0">
                <a:solidFill>
                  <a:srgbClr val="000000"/>
                </a:solidFill>
                <a:latin typeface="Times New Roman" panose="02020603050405020304" pitchFamily="18" charset="0"/>
              </a:rPr>
              <a:t>     - </a:t>
            </a:r>
            <a:r>
              <a:rPr lang="en-US" sz="2400" dirty="0" err="1" smtClean="0">
                <a:solidFill>
                  <a:srgbClr val="000000"/>
                </a:solidFill>
                <a:latin typeface="Times New Roman" panose="02020603050405020304" pitchFamily="18" charset="0"/>
              </a:rPr>
              <a:t>Trang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thiết</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bị</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dụng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cụ</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tiếp</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xúc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trực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tiếp</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với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thực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phẩm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dễ</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làm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vệ</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sinh</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không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thôi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nhiễm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chất</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độc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hại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và</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không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gây</a:t>
            </a:r>
            <a:r>
              <a:rPr lang="en-US" sz="2400" dirty="0" smtClean="0">
                <a:solidFill>
                  <a:srgbClr val="000000"/>
                </a:solidFill>
                <a:latin typeface="Times New Roman" panose="02020603050405020304" pitchFamily="18" charset="0"/>
              </a:rPr>
              <a:t> ô </a:t>
            </a:r>
            <a:r>
              <a:rPr lang="en-US" sz="2400" dirty="0" err="1" smtClean="0">
                <a:solidFill>
                  <a:srgbClr val="000000"/>
                </a:solidFill>
                <a:latin typeface="Times New Roman" panose="02020603050405020304" pitchFamily="18" charset="0"/>
              </a:rPr>
              <a:t>nhiễm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đối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với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thực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phẩm</a:t>
            </a:r>
            <a:r>
              <a:rPr lang="en-US" sz="2400" dirty="0" smtClean="0">
                <a:solidFill>
                  <a:srgbClr val="000000"/>
                </a:solidFill>
                <a:latin typeface="Times New Roman" panose="02020603050405020304" pitchFamily="18" charset="0"/>
              </a:rPr>
              <a:t>.</a:t>
            </a:r>
          </a:p>
          <a:p>
            <a:pPr marL="0" indent="0" algn="just">
              <a:defRPr/>
            </a:pPr>
            <a:endParaRPr lang="en-US" sz="1200" dirty="0" smtClean="0">
              <a:solidFill>
                <a:srgbClr val="000000"/>
              </a:solidFill>
              <a:latin typeface="Times New Roman" panose="02020603050405020304" pitchFamily="18" charset="0"/>
            </a:endParaRPr>
          </a:p>
          <a:p>
            <a:pPr marL="0" indent="0" algn="just">
              <a:defRPr/>
            </a:pPr>
            <a:r>
              <a:rPr lang="en-US" sz="2400" dirty="0" smtClean="0">
                <a:solidFill>
                  <a:srgbClr val="000000"/>
                </a:solidFill>
                <a:latin typeface="Times New Roman" panose="02020603050405020304" pitchFamily="18" charset="0"/>
              </a:rPr>
              <a:t>    - </a:t>
            </a:r>
            <a:r>
              <a:rPr lang="en-US" sz="2400" dirty="0" err="1" smtClean="0">
                <a:solidFill>
                  <a:srgbClr val="000000"/>
                </a:solidFill>
                <a:latin typeface="Times New Roman" panose="02020603050405020304" pitchFamily="18" charset="0"/>
              </a:rPr>
              <a:t>Trang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thiết</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bị</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dụng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cụ</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chế</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biến</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thực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phẩm</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phải</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được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vệ</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sinh</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sạch</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sẽ</a:t>
            </a:r>
            <a:endParaRPr lang="en-US" sz="2400" dirty="0" smtClean="0">
              <a:solidFill>
                <a:srgbClr val="000000"/>
              </a:solidFill>
              <a:latin typeface="Times New Roman" panose="02020603050405020304" pitchFamily="18" charset="0"/>
            </a:endParaRPr>
          </a:p>
          <a:p>
            <a:pPr marL="0" indent="0" algn="just">
              <a:defRPr/>
            </a:pPr>
            <a:endParaRPr lang="en-US" sz="1400" dirty="0" smtClean="0">
              <a:solidFill>
                <a:srgbClr val="000000"/>
              </a:solidFill>
              <a:latin typeface="Times New Roman" panose="02020603050405020304" pitchFamily="18" charset="0"/>
            </a:endParaRPr>
          </a:p>
          <a:p>
            <a:pPr marL="0" indent="0" algn="just">
              <a:defRPr/>
            </a:pPr>
            <a:r>
              <a:rPr lang="en-US" sz="2400" dirty="0" smtClean="0">
                <a:solidFill>
                  <a:srgbClr val="000000"/>
                </a:solidFill>
                <a:latin typeface="Times New Roman" panose="02020603050405020304" pitchFamily="18" charset="0"/>
              </a:rPr>
              <a:t>     - </a:t>
            </a:r>
            <a:r>
              <a:rPr lang="en-US" sz="2400" dirty="0" err="1" smtClean="0">
                <a:solidFill>
                  <a:srgbClr val="000000"/>
                </a:solidFill>
                <a:latin typeface="Times New Roman" panose="02020603050405020304" pitchFamily="18" charset="0"/>
              </a:rPr>
              <a:t>Có</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đủ</a:t>
            </a:r>
            <a:r>
              <a:rPr lang="en-US" sz="2400" dirty="0" smtClean="0">
                <a:solidFill>
                  <a:srgbClr val="000000"/>
                </a:solidFill>
                <a:latin typeface="Times New Roman" panose="02020603050405020304" pitchFamily="18" charset="0"/>
              </a:rPr>
              <a:t> </a:t>
            </a:r>
            <a:r>
              <a:rPr lang="vi-VN" sz="2400" dirty="0" smtClean="0">
                <a:solidFill>
                  <a:srgbClr val="000000"/>
                </a:solidFill>
                <a:latin typeface="Times New Roman" panose="02020603050405020304" pitchFamily="18" charset="0"/>
              </a:rPr>
              <a:t>dụng cụ, đồ chứa đựng riêng cho thực phẩm sống và thực phẩm chín.</a:t>
            </a:r>
            <a:r>
              <a:rPr lang="en-US" sz="2400" dirty="0" smtClean="0">
                <a:solidFill>
                  <a:srgbClr val="000000"/>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1981200"/>
            <a:ext cx="83820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latin typeface="Times New Roman" panose="02020603050405020304" pitchFamily="18" charset="0"/>
              </a:rPr>
              <a:t>	</a:t>
            </a:r>
            <a:r>
              <a:rPr lang="en-US" altLang="en-US" sz="2400">
                <a:latin typeface="Times New Roman" panose="02020603050405020304" pitchFamily="18" charset="0"/>
              </a:rPr>
              <a:t>-  Có ủng hoặc giầy, dép để sử dụng riêng trong khu vực sản xuất thực phẩm;</a:t>
            </a:r>
          </a:p>
          <a:p>
            <a:pPr algn="just"/>
            <a:endParaRPr lang="en-US" altLang="en-US" sz="1400">
              <a:latin typeface="Times New Roman" panose="02020603050405020304" pitchFamily="18" charset="0"/>
            </a:endParaRPr>
          </a:p>
          <a:p>
            <a:pPr algn="just"/>
            <a:r>
              <a:rPr lang="en-US" altLang="en-US" sz="2400">
                <a:latin typeface="Times New Roman" panose="02020603050405020304" pitchFamily="18" charset="0"/>
              </a:rPr>
              <a:t>	- Bảo đảm không có côn trùng và động vật gây hại xâm nhập vào khu vực sản xuất và kho chứa thực phẩm, nguyên liệu thực phẩm; không sử dụng hoá chất diệt chuột, côn trùng và động vật gây hại trong khu vực sản xuất và kho chứa thực phẩm, nguyên liệu thực phẩm;</a:t>
            </a:r>
            <a:r>
              <a:rPr lang="en-US" altLang="en-US" sz="2400">
                <a:solidFill>
                  <a:srgbClr val="0000CC"/>
                </a:solidFill>
                <a:latin typeface="Times New Roman" panose="02020603050405020304" pitchFamily="18" charset="0"/>
              </a:rPr>
              <a:t>	 </a:t>
            </a:r>
          </a:p>
          <a:p>
            <a:pPr algn="just"/>
            <a:endParaRPr lang="en-US" altLang="en-US" sz="2000">
              <a:solidFill>
                <a:srgbClr val="0000CC"/>
              </a:solidFill>
              <a:latin typeface="Times New Roman" panose="02020603050405020304" pitchFamily="18" charset="0"/>
            </a:endParaRPr>
          </a:p>
          <a:p>
            <a:pPr algn="just"/>
            <a:r>
              <a:rPr lang="en-US" altLang="en-US" sz="2400">
                <a:solidFill>
                  <a:srgbClr val="0000CC"/>
                </a:solidFill>
                <a:latin typeface="Times New Roman" panose="02020603050405020304" pitchFamily="18" charset="0"/>
              </a:rPr>
              <a:t>	</a:t>
            </a:r>
            <a:r>
              <a:rPr lang="en-US" altLang="en-US" sz="2400">
                <a:solidFill>
                  <a:srgbClr val="000000"/>
                </a:solidFill>
                <a:latin typeface="Times New Roman" panose="02020603050405020304" pitchFamily="18" charset="0"/>
              </a:rPr>
              <a:t>- Không bày bán hoá chất dùng cho mục đích khác trong cơ sở kinh doanh phụ gia, chất hỗ trợ chế biến thực phẩm.</a:t>
            </a:r>
          </a:p>
          <a:p>
            <a:pPr algn="just"/>
            <a:r>
              <a:rPr lang="en-US" altLang="en-US" sz="2400" b="1">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1981200"/>
            <a:ext cx="83820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3. Điều kiện về con người.</a:t>
            </a:r>
          </a:p>
          <a:p>
            <a:pPr algn="just"/>
            <a:endParaRPr lang="en-US" altLang="en-US" sz="1400" b="1">
              <a:latin typeface="Times New Roman" panose="02020603050405020304" pitchFamily="18" charset="0"/>
            </a:endParaRPr>
          </a:p>
          <a:p>
            <a:pPr algn="just"/>
            <a:r>
              <a:rPr lang="en-US" altLang="en-US" sz="2400" b="1">
                <a:latin typeface="Times New Roman" panose="02020603050405020304" pitchFamily="18" charset="0"/>
              </a:rPr>
              <a:t>		</a:t>
            </a:r>
            <a:r>
              <a:rPr lang="en-US" altLang="en-US" sz="2400">
                <a:latin typeface="Times New Roman" panose="02020603050405020304" pitchFamily="18" charset="0"/>
              </a:rPr>
              <a:t>- Người trực tiếp sản xuất, kinh doanh phải được tập huấn kiến thức an toàn thực phẩm; chủ cơ sở, người quản lý, người trực tiếp sản xuất, chế biến, kinh doanh thực phẩm phải được tập huấn kiến thức về an toàn thực phẩm.</a:t>
            </a:r>
          </a:p>
          <a:p>
            <a:pPr algn="just"/>
            <a:endParaRPr lang="en-US" altLang="en-US" sz="1100">
              <a:latin typeface="Times New Roman" panose="02020603050405020304" pitchFamily="18" charset="0"/>
            </a:endParaRPr>
          </a:p>
          <a:p>
            <a:pPr algn="just"/>
            <a:r>
              <a:rPr lang="en-US" altLang="en-US" sz="2400">
                <a:latin typeface="Times New Roman" panose="02020603050405020304" pitchFamily="18" charset="0"/>
              </a:rPr>
              <a:t> 		- Người trực tiếp sản xuất, chế biến phải được khám sức khỏe theo quy định và được chủ cơ sở xác nhận và không bị mắc các bệnh tả, lỵ, thương hàn, viêm gan A, E, viêm da nhiễm trùng, lao phổi, tiêu chảy cấp khi đang sản xuất, kinh doanh thực phẩm.</a:t>
            </a:r>
            <a:r>
              <a:rPr lang="en-US" altLang="en-US" sz="2400" b="1">
                <a:solidFill>
                  <a:srgbClr val="0000CC"/>
                </a:solidFill>
                <a:latin typeface="Times New Roman" panose="02020603050405020304" pitchFamily="18" charset="0"/>
              </a:rPr>
              <a:t>	</a:t>
            </a:r>
          </a:p>
          <a:p>
            <a:pPr algn="just"/>
            <a:endParaRPr lang="en-US" altLang="en-US" sz="1600" b="1">
              <a:solidFill>
                <a:srgbClr val="0000CC"/>
              </a:solidFill>
              <a:latin typeface="Times New Roman" panose="02020603050405020304" pitchFamily="18" charset="0"/>
            </a:endParaRPr>
          </a:p>
          <a:p>
            <a:pPr algn="just"/>
            <a:r>
              <a:rPr lang="en-US" altLang="en-US" sz="2400" b="1">
                <a:solidFill>
                  <a:srgbClr val="0000CC"/>
                </a:solidFill>
                <a:latin typeface="Times New Roman" panose="02020603050405020304" pitchFamily="18" charset="0"/>
              </a:rPr>
              <a:t>		</a:t>
            </a:r>
            <a:r>
              <a:rPr lang="en-US" altLang="en-US" sz="2400">
                <a:latin typeface="Times New Roman" panose="02020603050405020304" pitchFamily="18" charset="0"/>
              </a:rPr>
              <a:t>- Thực hành tốt trong chế biến thực phẩm</a:t>
            </a:r>
            <a:r>
              <a:rPr lang="en-US" altLang="en-US" sz="2400">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1917700"/>
            <a:ext cx="8382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4. Tuân thủ nghiêm quy định kiểm thực ba bước và lưu mẫu thức ăn. </a:t>
            </a:r>
          </a:p>
          <a:p>
            <a:pPr algn="just"/>
            <a:endParaRPr lang="en-US" altLang="en-US" sz="1200" b="1">
              <a:latin typeface="Times New Roman" panose="02020603050405020304" pitchFamily="18" charset="0"/>
            </a:endParaRPr>
          </a:p>
          <a:p>
            <a:pPr algn="just"/>
            <a:r>
              <a:rPr lang="en-US" altLang="en-US" sz="2400" b="1">
                <a:latin typeface="Times New Roman" panose="02020603050405020304" pitchFamily="18" charset="0"/>
              </a:rPr>
              <a:t>		-</a:t>
            </a:r>
            <a:r>
              <a:rPr lang="en-US" altLang="en-US" sz="2400">
                <a:latin typeface="Times New Roman" panose="02020603050405020304" pitchFamily="18" charset="0"/>
              </a:rPr>
              <a:t> Thực hiện kiểm thực ba bước và lưu mẫu thức ăn theo hướng dẫn của Bộ Y tế tại </a:t>
            </a:r>
            <a:r>
              <a:rPr lang="vi-VN" altLang="en-US" sz="2400">
                <a:latin typeface="Times New Roman" panose="02020603050405020304" pitchFamily="18" charset="0"/>
              </a:rPr>
              <a:t>Quyết định số </a:t>
            </a:r>
            <a:r>
              <a:rPr lang="en-US" altLang="en-US" sz="2400">
                <a:latin typeface="Times New Roman" panose="02020603050405020304" pitchFamily="18" charset="0"/>
              </a:rPr>
              <a:t>1246</a:t>
            </a:r>
            <a:r>
              <a:rPr lang="vi-VN" altLang="en-US" sz="2400">
                <a:latin typeface="Times New Roman" panose="02020603050405020304" pitchFamily="18" charset="0"/>
              </a:rPr>
              <a:t>/QĐ</a:t>
            </a:r>
            <a:r>
              <a:rPr lang="en-US" altLang="en-US" sz="2400">
                <a:latin typeface="Times New Roman" panose="02020603050405020304" pitchFamily="18" charset="0"/>
              </a:rPr>
              <a:t>-BYT ngày 31/12/2017 của Bộ Y tế Hướng dẫn thực hiện chế độ kiểm thực ba bước và lưu mẫu thức ăn đối với cơ sở kinh doanh dịch vụ ăn uống</a:t>
            </a:r>
          </a:p>
        </p:txBody>
      </p:sp>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1981200"/>
            <a:ext cx="838200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CC"/>
                </a:solidFill>
                <a:latin typeface="Times New Roman" panose="02020603050405020304" pitchFamily="18" charset="0"/>
              </a:rPr>
              <a:t>	5. Nguyên liệu thực phẩm phải rõ nguồn gốc, xuất xứ và đảm bảo an toàn</a:t>
            </a:r>
          </a:p>
          <a:p>
            <a:pPr algn="just"/>
            <a:endParaRPr lang="en-US" altLang="en-US" sz="1400" b="1">
              <a:solidFill>
                <a:srgbClr val="0000CC"/>
              </a:solidFill>
              <a:latin typeface="Times New Roman" panose="02020603050405020304" pitchFamily="18" charset="0"/>
            </a:endParaRPr>
          </a:p>
          <a:p>
            <a:pPr algn="just"/>
            <a:r>
              <a:rPr lang="en-US" altLang="en-US" sz="2400" b="1">
                <a:latin typeface="Times New Roman" panose="02020603050405020304" pitchFamily="18" charset="0"/>
              </a:rPr>
              <a:t>		</a:t>
            </a:r>
            <a:r>
              <a:rPr lang="en-US" altLang="en-US" sz="2400">
                <a:latin typeface="Times New Roman" panose="02020603050405020304" pitchFamily="18" charset="0"/>
              </a:rPr>
              <a:t>- </a:t>
            </a:r>
            <a:r>
              <a:rPr lang="vi-VN" altLang="en-US" sz="2400">
                <a:latin typeface="Times New Roman" panose="02020603050405020304" pitchFamily="18" charset="0"/>
              </a:rPr>
              <a:t>Sử dụng thực phẩm, nguyên liệu thực phẩm phải rõ nguồn gốc và bảo đảm an toàn</a:t>
            </a:r>
            <a:endParaRPr lang="en-US" altLang="en-US" sz="2400">
              <a:latin typeface="Times New Roman" panose="02020603050405020304" pitchFamily="18" charset="0"/>
            </a:endParaRPr>
          </a:p>
          <a:p>
            <a:pPr algn="just"/>
            <a:endParaRPr lang="en-US" altLang="en-US" sz="1100">
              <a:latin typeface="Times New Roman" panose="02020603050405020304" pitchFamily="18" charset="0"/>
            </a:endParaRPr>
          </a:p>
          <a:p>
            <a:pPr algn="just"/>
            <a:r>
              <a:rPr lang="en-US" altLang="en-US" sz="2400">
                <a:latin typeface="Times New Roman" panose="02020603050405020304" pitchFamily="18" charset="0"/>
              </a:rPr>
              <a:t>		- Khi xảy ra ngộ độc thực phẩm phải đảm bảo việc truy xuất nguồn gốc thực phẩm.</a:t>
            </a:r>
          </a:p>
          <a:p>
            <a:pPr algn="just"/>
            <a:endParaRPr lang="vi-VN" altLang="en-US" sz="1200" b="1">
              <a:latin typeface="Times New Roman" panose="02020603050405020304" pitchFamily="18" charset="0"/>
            </a:endParaRP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2057400"/>
            <a:ext cx="7696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CC"/>
                </a:solidFill>
                <a:latin typeface="Times New Roman" panose="02020603050405020304" pitchFamily="18" charset="0"/>
              </a:rPr>
              <a:t>		</a:t>
            </a:r>
            <a:r>
              <a:rPr lang="en-US" altLang="en-US" sz="2400" b="1">
                <a:solidFill>
                  <a:srgbClr val="000000"/>
                </a:solidFill>
                <a:latin typeface="Times New Roman" panose="02020603050405020304" pitchFamily="18" charset="0"/>
              </a:rPr>
              <a:t>- Vi sinh vật: </a:t>
            </a:r>
            <a:r>
              <a:rPr lang="en-US" altLang="en-US" sz="2400">
                <a:solidFill>
                  <a:srgbClr val="000000"/>
                </a:solidFill>
                <a:latin typeface="Times New Roman" panose="02020603050405020304" pitchFamily="18" charset="0"/>
              </a:rPr>
              <a:t>Do ô nhiễm từ môi trường chế biến; dụng cụ chế biến, chứa đựng; từ bàn tay người chế biến; từ thực phẩm…</a:t>
            </a:r>
          </a:p>
          <a:p>
            <a:pPr algn="just"/>
            <a:r>
              <a:rPr lang="en-US" altLang="en-US" sz="2400">
                <a:solidFill>
                  <a:srgbClr val="000000"/>
                </a:solidFill>
                <a:latin typeface="Times New Roman" panose="02020603050405020304" pitchFamily="18" charset="0"/>
              </a:rPr>
              <a:t>		</a:t>
            </a:r>
            <a:r>
              <a:rPr lang="en-US" altLang="en-US" sz="2400" b="1">
                <a:solidFill>
                  <a:srgbClr val="000000"/>
                </a:solidFill>
                <a:latin typeface="Times New Roman" panose="02020603050405020304" pitchFamily="18" charset="0"/>
              </a:rPr>
              <a:t>- Các chất hóa học: </a:t>
            </a:r>
            <a:r>
              <a:rPr lang="en-US" altLang="en-US" sz="2400">
                <a:solidFill>
                  <a:srgbClr val="000000"/>
                </a:solidFill>
                <a:latin typeface="Times New Roman" panose="02020603050405020304" pitchFamily="18" charset="0"/>
              </a:rPr>
              <a:t>Hóa chất tẩy rửa từ dụng cụ chế biến, chứa đựng; thực phẩm, nguyên liệu thực phẩm; phụ gia thực phẩm, chất hỗ trợ chế biến…</a:t>
            </a:r>
          </a:p>
          <a:p>
            <a:pPr algn="just"/>
            <a:r>
              <a:rPr lang="en-US" altLang="en-US" sz="2400">
                <a:solidFill>
                  <a:srgbClr val="000000"/>
                </a:solidFill>
                <a:latin typeface="Times New Roman" panose="02020603050405020304" pitchFamily="18" charset="0"/>
              </a:rPr>
              <a:t>		</a:t>
            </a:r>
            <a:r>
              <a:rPr lang="en-US" altLang="en-US" sz="2400" b="1">
                <a:solidFill>
                  <a:srgbClr val="000000"/>
                </a:solidFill>
                <a:latin typeface="Times New Roman" panose="02020603050405020304" pitchFamily="18" charset="0"/>
              </a:rPr>
              <a:t>- Dư lượng hóa chất bảo vệ thực vật: T</a:t>
            </a:r>
            <a:r>
              <a:rPr lang="en-US" altLang="en-US" sz="2400">
                <a:solidFill>
                  <a:srgbClr val="000000"/>
                </a:solidFill>
                <a:latin typeface="Times New Roman" panose="02020603050405020304" pitchFamily="18" charset="0"/>
              </a:rPr>
              <a:t>ừ nguyên liệu rau, củ, quả; sản phẩm thực phẩm từ thực vật.</a:t>
            </a:r>
          </a:p>
          <a:p>
            <a:pPr algn="just"/>
            <a:r>
              <a:rPr lang="en-US" altLang="en-US" sz="2400">
                <a:solidFill>
                  <a:srgbClr val="000000"/>
                </a:solidFill>
                <a:latin typeface="Times New Roman" panose="02020603050405020304" pitchFamily="18" charset="0"/>
              </a:rPr>
              <a:t>		</a:t>
            </a:r>
            <a:r>
              <a:rPr lang="en-US" altLang="en-US" sz="2400" b="1">
                <a:solidFill>
                  <a:srgbClr val="000000"/>
                </a:solidFill>
                <a:latin typeface="Times New Roman" panose="02020603050405020304" pitchFamily="18" charset="0"/>
              </a:rPr>
              <a:t>- Dư lượng chất kháng sinh, kháng sinh, chất tăng trọng, tăng trưởng: T</a:t>
            </a:r>
            <a:r>
              <a:rPr lang="en-US" altLang="en-US" sz="2400">
                <a:solidFill>
                  <a:srgbClr val="000000"/>
                </a:solidFill>
                <a:latin typeface="Times New Roman" panose="02020603050405020304" pitchFamily="18" charset="0"/>
              </a:rPr>
              <a:t>ừ thịt, các sản phẩm từ thịt.</a:t>
            </a:r>
          </a:p>
          <a:p>
            <a:pPr algn="just"/>
            <a:endParaRPr lang="en-US" altLang="en-US" sz="2400">
              <a:solidFill>
                <a:srgbClr val="000000"/>
              </a:solidFill>
              <a:latin typeface="Times New Roman" panose="02020603050405020304" pitchFamily="18" charset="0"/>
            </a:endParaRPr>
          </a:p>
          <a:p>
            <a:pPr algn="just"/>
            <a:endParaRPr lang="en-US" altLang="en-US" sz="2400" b="1">
              <a:solidFill>
                <a:srgbClr val="0000CC"/>
              </a:solidFill>
              <a:latin typeface="Times New Roman" panose="02020603050405020304" pitchFamily="18" charset="0"/>
            </a:endParaRPr>
          </a:p>
        </p:txBody>
      </p:sp>
      <p:sp>
        <p:nvSpPr>
          <p:cNvPr id="31747" name="TextBox 1"/>
          <p:cNvSpPr txBox="1">
            <a:spLocks noChangeArrowheads="1"/>
          </p:cNvSpPr>
          <p:nvPr/>
        </p:nvSpPr>
        <p:spPr bwMode="auto">
          <a:xfrm>
            <a:off x="1447800" y="7620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NGUY CƠ KHÔNG BẢO ĐẢM AN TOÀN THỰC PHẨM TRONG BẾP ĂN TẬP THỂ TRƯỜNG HỌC</a:t>
            </a:r>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8600" y="1905000"/>
            <a:ext cx="86106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ts val="600"/>
              </a:spcBef>
              <a:buClr>
                <a:srgbClr val="3333CC"/>
              </a:buClr>
              <a:buFont typeface="Wingdings" panose="05000000000000000000" pitchFamily="2" charset="2"/>
              <a:buNone/>
            </a:pPr>
            <a:r>
              <a:rPr lang="en-US" altLang="en-US" sz="2400" b="1">
                <a:solidFill>
                  <a:srgbClr val="000000"/>
                </a:solidFill>
                <a:latin typeface="Times New Roman" panose="02020603050405020304" pitchFamily="18" charset="0"/>
                <a:cs typeface="Times New Roman" panose="02020603050405020304" pitchFamily="18" charset="0"/>
              </a:rPr>
              <a:t>	</a:t>
            </a:r>
            <a:r>
              <a:rPr lang="en-US" altLang="en-US" sz="2400" b="1">
                <a:solidFill>
                  <a:srgbClr val="0000CC"/>
                </a:solidFill>
                <a:latin typeface="Times New Roman" panose="02020603050405020304" pitchFamily="18" charset="0"/>
                <a:cs typeface="Times New Roman" panose="02020603050405020304" pitchFamily="18" charset="0"/>
              </a:rPr>
              <a:t>Đánh giá chung</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Trên địa bàn thành phố Hải Phòng hiện nay có khoảng 24.786 cơ sở sản xuất, kinh doanh thực phẩm; chủ yếu có quy mô nhỏ, hộ gia đình, kinh doanh dịch vụ thức ăn đường phố; có khoảng 300 bếp ăn tập thể tại các nhà máy, xí nghiệp, tập trung chủ yếu trong các khu công nghiệp; 700 bếp ăn tập thể tại các trường học trên địa bàn. Năm 2022, công tác bảo đảm an toàn thực phẩm trên toàn thành phố cơ bản được bảo đảm, đạt kết quả tốt. Không xảy ra vụ ngộ độc thực phẩm đông người mắc, không có ca tử vong do ngộ độc thực phẩm, không xảy ra sự cố mất an toàn thực phẩm nghiêm trọng; phục vụ bảo đảm an toàn thực phẩm tuyệt đối với các sự kiện lớm của thành phố như Giải Sao mai 2022, SEA Game31 tại Hải Phòng, Lễ hội Hoa Phượng đỏ Hải Phòng 2022.</a:t>
            </a:r>
          </a:p>
        </p:txBody>
      </p:sp>
      <p:sp>
        <p:nvSpPr>
          <p:cNvPr id="14339" name="Text Box 2"/>
          <p:cNvSpPr txBox="1">
            <a:spLocks noChangeArrowheads="1"/>
          </p:cNvSpPr>
          <p:nvPr/>
        </p:nvSpPr>
        <p:spPr bwMode="auto">
          <a:xfrm>
            <a:off x="1219200" y="498475"/>
            <a:ext cx="6400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rgbClr val="0000CC"/>
                </a:solidFill>
                <a:latin typeface="Times New Roman" panose="02020603050405020304" pitchFamily="18" charset="0"/>
              </a:rPr>
              <a:t>    KẾT QUẢ MỘT SỐ HOẠT ĐỘNG              BẢO ĐẢM AN TOÀN THỰC PHẨM</a:t>
            </a:r>
            <a:r>
              <a:rPr lang="en-US" altLang="en-US" sz="2400" b="1">
                <a:solidFill>
                  <a:srgbClr val="000000"/>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7800" y="2667000"/>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3600" b="1">
                <a:solidFill>
                  <a:srgbClr val="0000CC"/>
                </a:solidFill>
                <a:latin typeface="Times New Roman" panose="02020603050405020304" pitchFamily="18" charset="0"/>
              </a:rPr>
              <a:t>10 NGUYÊN TẮC VÀNG          CHẾ BIẾN THỰC PHẨM</a:t>
            </a:r>
          </a:p>
        </p:txBody>
      </p:sp>
      <p:sp>
        <p:nvSpPr>
          <p:cNvPr id="32771" name="Text Box 5"/>
          <p:cNvSpPr txBox="1">
            <a:spLocks noChangeArrowheads="1"/>
          </p:cNvSpPr>
          <p:nvPr/>
        </p:nvSpPr>
        <p:spPr bwMode="auto">
          <a:xfrm>
            <a:off x="2247900" y="533400"/>
            <a:ext cx="441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a:solidFill>
                  <a:srgbClr val="0000CC"/>
                </a:solidFill>
                <a:latin typeface="Times New Roman" panose="02020603050405020304" pitchFamily="18" charset="0"/>
              </a:rPr>
              <a:t>CÁCH LỰA CHỌN, CHẾ BIẾN THỰC PHẨM AN TOÀN</a:t>
            </a:r>
            <a:endParaRPr lang="en-US" altLang="en-US" sz="2400">
              <a:solidFill>
                <a:srgbClr val="0000CC"/>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2057400"/>
            <a:ext cx="800100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700">
              <a:solidFill>
                <a:srgbClr val="000000"/>
              </a:solidFill>
              <a:latin typeface=".VnTime" panose="020B7200000000000000" pitchFamily="34" charset="0"/>
            </a:endParaRPr>
          </a:p>
          <a:p>
            <a:pPr algn="just">
              <a:spcBef>
                <a:spcPct val="0"/>
              </a:spcBef>
              <a:buClrTx/>
              <a:buSzTx/>
              <a:buFontTx/>
              <a:buAutoNum type="arabicPeriod"/>
            </a:pPr>
            <a:r>
              <a:rPr lang="en-US" altLang="en-US" sz="2400" b="1" i="1">
                <a:solidFill>
                  <a:srgbClr val="000000"/>
                </a:solidFill>
                <a:latin typeface="Times New Roman" panose="02020603050405020304" pitchFamily="18" charset="0"/>
              </a:rPr>
              <a:t>Chọn thực phẩm an toàn:</a:t>
            </a:r>
            <a:r>
              <a:rPr lang="en-US" altLang="en-US" sz="2400">
                <a:solidFill>
                  <a:srgbClr val="000000"/>
                </a:solidFill>
                <a:latin typeface="Times New Roman" panose="02020603050405020304" pitchFamily="18" charset="0"/>
              </a:rPr>
              <a:t> Chọn thực phẩm tươi; rau, quả ăn sống phải được ngâm và rửa kỹ bằng nước sạch. Quả nên rửa sạch gọt vỏ trước khi ăn.</a:t>
            </a:r>
          </a:p>
          <a:p>
            <a:pPr algn="just">
              <a:spcBef>
                <a:spcPct val="0"/>
              </a:spcBef>
              <a:buClrTx/>
              <a:buSzTx/>
              <a:buFontTx/>
              <a:buAutoNum type="arabicPeriod"/>
            </a:pPr>
            <a:endParaRPr lang="en-US" altLang="en-US" sz="1400">
              <a:solidFill>
                <a:srgbClr val="000000"/>
              </a:solidFill>
              <a:latin typeface="Times New Roman" panose="02020603050405020304" pitchFamily="18" charset="0"/>
            </a:endParaRPr>
          </a:p>
          <a:p>
            <a:pPr algn="just">
              <a:spcBef>
                <a:spcPct val="0"/>
              </a:spcBef>
              <a:buClrTx/>
              <a:buSzTx/>
              <a:buFontTx/>
              <a:buAutoNum type="arabicPeriod"/>
            </a:pPr>
            <a:r>
              <a:rPr lang="en-US" altLang="en-US" sz="2400" b="1" i="1">
                <a:solidFill>
                  <a:srgbClr val="000000"/>
                </a:solidFill>
                <a:latin typeface="Times New Roman" panose="02020603050405020304" pitchFamily="18" charset="0"/>
              </a:rPr>
              <a:t>Nấu chín kỹ thức ăn</a:t>
            </a:r>
            <a:r>
              <a:rPr lang="en-US" altLang="en-US" sz="2400">
                <a:solidFill>
                  <a:srgbClr val="000000"/>
                </a:solidFill>
                <a:latin typeface="Times New Roman" panose="02020603050405020304" pitchFamily="18" charset="0"/>
              </a:rPr>
              <a:t>: Nấu chín kỹ hoàn toàn thức ăn, là bảo đảm nhiệt độ bên trong khối thực phẩm phải đạt tới trên 70°C.</a:t>
            </a:r>
          </a:p>
          <a:p>
            <a:pPr algn="just">
              <a:spcBef>
                <a:spcPct val="0"/>
              </a:spcBef>
              <a:buClrTx/>
              <a:buSzTx/>
              <a:buFontTx/>
              <a:buAutoNum type="arabicPeriod"/>
            </a:pPr>
            <a:endParaRPr lang="en-US" altLang="en-US" sz="1200">
              <a:solidFill>
                <a:srgbClr val="000000"/>
              </a:solidFill>
              <a:latin typeface="Times New Roman" panose="02020603050405020304" pitchFamily="18" charset="0"/>
            </a:endParaRPr>
          </a:p>
          <a:p>
            <a:pPr algn="just">
              <a:spcBef>
                <a:spcPct val="0"/>
              </a:spcBef>
              <a:buClrTx/>
              <a:buSzTx/>
              <a:buFontTx/>
              <a:buAutoNum type="arabicPeriod"/>
            </a:pPr>
            <a:r>
              <a:rPr lang="en-US" altLang="en-US" sz="2400" b="1" i="1">
                <a:solidFill>
                  <a:srgbClr val="000000"/>
                </a:solidFill>
                <a:latin typeface="Times New Roman" panose="02020603050405020304" pitchFamily="18" charset="0"/>
              </a:rPr>
              <a:t>Ăn ngay sau khi nấu:</a:t>
            </a:r>
            <a:r>
              <a:rPr lang="en-US" altLang="en-US" sz="2400">
                <a:solidFill>
                  <a:srgbClr val="000000"/>
                </a:solidFill>
                <a:latin typeface="Times New Roman" panose="02020603050405020304" pitchFamily="18" charset="0"/>
              </a:rPr>
              <a:t> Hãy ăn ngay sau khi vừa nấu xong, vì để lâu thức ăn càng dễ bị nhiễm vi khuẩn có hại cho sức khỏe. </a:t>
            </a:r>
          </a:p>
        </p:txBody>
      </p:sp>
      <p:sp>
        <p:nvSpPr>
          <p:cNvPr id="33795" name="Text Box 5"/>
          <p:cNvSpPr txBox="1">
            <a:spLocks noChangeArrowheads="1"/>
          </p:cNvSpPr>
          <p:nvPr/>
        </p:nvSpPr>
        <p:spPr bwMode="auto">
          <a:xfrm>
            <a:off x="990600" y="990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0000CC"/>
                </a:solidFill>
                <a:latin typeface="Times New Roman" panose="02020603050405020304" pitchFamily="18" charset="0"/>
              </a:rPr>
              <a:t>10 NGUYÊN TẮC VÀNG CHẾ BIẾN THỰC PHẨM</a:t>
            </a:r>
            <a:endParaRPr lang="en-US" altLang="en-US" sz="2400">
              <a:solidFill>
                <a:srgbClr val="0000CC"/>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2057400"/>
            <a:ext cx="800100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1800" b="1" i="1">
                <a:solidFill>
                  <a:srgbClr val="000000"/>
                </a:solidFill>
                <a:latin typeface="Arial" panose="020B0604020202020204" pitchFamily="34" charset="0"/>
              </a:rPr>
              <a:t>4. </a:t>
            </a:r>
            <a:r>
              <a:rPr lang="en-US" altLang="en-US" sz="2400" b="1" i="1">
                <a:solidFill>
                  <a:srgbClr val="000000"/>
                </a:solidFill>
                <a:latin typeface="Times New Roman" panose="02020603050405020304" pitchFamily="18" charset="0"/>
              </a:rPr>
              <a:t>Bảo quản cẩn thận các thức ăn đã nấu chín:</a:t>
            </a:r>
            <a:r>
              <a:rPr lang="en-US" altLang="en-US" sz="2400">
                <a:solidFill>
                  <a:srgbClr val="000000"/>
                </a:solidFill>
                <a:latin typeface="Times New Roman" panose="02020603050405020304" pitchFamily="18" charset="0"/>
              </a:rPr>
              <a:t> Muốn giữ thức ăn quá 5 tiếng đồng hồ, cần phải giữ nóng liên tục trên 60°C hoặc lạnh dưới 10°C. Thức ăn cho trẻ nhỏ không nên dùng lại.</a:t>
            </a:r>
          </a:p>
          <a:p>
            <a:pPr algn="just">
              <a:spcBef>
                <a:spcPct val="0"/>
              </a:spcBef>
              <a:buClrTx/>
              <a:buSzTx/>
              <a:buFontTx/>
              <a:buNone/>
            </a:pPr>
            <a:endParaRPr lang="en-US" altLang="en-US" sz="1400" b="1" i="1">
              <a:solidFill>
                <a:srgbClr val="000000"/>
              </a:solidFill>
              <a:latin typeface="Times New Roman" panose="02020603050405020304" pitchFamily="18" charset="0"/>
            </a:endParaRPr>
          </a:p>
          <a:p>
            <a:pPr algn="just">
              <a:spcBef>
                <a:spcPct val="0"/>
              </a:spcBef>
              <a:buClrTx/>
              <a:buSzTx/>
              <a:buFontTx/>
              <a:buNone/>
            </a:pPr>
            <a:r>
              <a:rPr lang="en-US" altLang="en-US" sz="2400">
                <a:solidFill>
                  <a:srgbClr val="000000"/>
                </a:solidFill>
                <a:latin typeface="Times New Roman" panose="02020603050405020304" pitchFamily="18" charset="0"/>
              </a:rPr>
              <a:t>5</a:t>
            </a:r>
            <a:r>
              <a:rPr lang="en-US" altLang="en-US" sz="2400" b="1" i="1">
                <a:solidFill>
                  <a:srgbClr val="000000"/>
                </a:solidFill>
                <a:latin typeface="Times New Roman" panose="02020603050405020304" pitchFamily="18" charset="0"/>
              </a:rPr>
              <a:t>. Nấu lại thức ăn thật kỹ:</a:t>
            </a:r>
            <a:r>
              <a:rPr lang="en-US" altLang="en-US" sz="2400">
                <a:solidFill>
                  <a:srgbClr val="000000"/>
                </a:solidFill>
                <a:latin typeface="Times New Roman" panose="02020603050405020304" pitchFamily="18" charset="0"/>
              </a:rPr>
              <a:t> Các thức ăn chín dùng lại sau 5 tiếng, phải được đun kỹ lại.</a:t>
            </a:r>
          </a:p>
          <a:p>
            <a:pPr algn="just">
              <a:spcBef>
                <a:spcPct val="0"/>
              </a:spcBef>
              <a:buClrTx/>
              <a:buSzTx/>
              <a:buFontTx/>
              <a:buNone/>
            </a:pPr>
            <a:endParaRPr lang="en-US" altLang="en-US" sz="1400" b="1" i="1">
              <a:solidFill>
                <a:srgbClr val="000000"/>
              </a:solidFill>
              <a:latin typeface="Times New Roman" panose="02020603050405020304" pitchFamily="18" charset="0"/>
            </a:endParaRPr>
          </a:p>
          <a:p>
            <a:pPr algn="just">
              <a:spcBef>
                <a:spcPct val="0"/>
              </a:spcBef>
              <a:buClrTx/>
              <a:buSzTx/>
              <a:buFontTx/>
              <a:buNone/>
            </a:pPr>
            <a:r>
              <a:rPr lang="en-US" altLang="en-US" sz="2400" b="1" i="1">
                <a:solidFill>
                  <a:srgbClr val="000000"/>
                </a:solidFill>
                <a:latin typeface="Times New Roman" panose="02020603050405020304" pitchFamily="18" charset="0"/>
              </a:rPr>
              <a:t>6. Tránh nhiễm khuẩn chéo giữa thức ăn chín và sống:</a:t>
            </a:r>
            <a:r>
              <a:rPr lang="en-US" altLang="en-US" sz="2400">
                <a:solidFill>
                  <a:srgbClr val="000000"/>
                </a:solidFill>
                <a:latin typeface="Times New Roman" panose="02020603050405020304" pitchFamily="18" charset="0"/>
              </a:rPr>
              <a:t> Thức ăn đã được nấu chín có thể bị nhiễm mầm bệnh do tiếp xúc trực tiếp với thức ăn sống hoặc gián tiếp với các bề mặt bẩn. </a:t>
            </a:r>
          </a:p>
        </p:txBody>
      </p:sp>
      <p:sp>
        <p:nvSpPr>
          <p:cNvPr id="34819" name="Text Box 3"/>
          <p:cNvSpPr txBox="1">
            <a:spLocks noChangeArrowheads="1"/>
          </p:cNvSpPr>
          <p:nvPr/>
        </p:nvSpPr>
        <p:spPr bwMode="auto">
          <a:xfrm>
            <a:off x="990600" y="990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0000CC"/>
                </a:solidFill>
                <a:latin typeface="Times New Roman" panose="02020603050405020304" pitchFamily="18" charset="0"/>
              </a:rPr>
              <a:t>10 NGUYÊN TẮC VÀNG CHẾ BIẾN THỰC PHẨM</a:t>
            </a:r>
            <a:endParaRPr lang="en-US" altLang="en-US" sz="2400">
              <a:solidFill>
                <a:srgbClr val="0000CC"/>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2057400"/>
            <a:ext cx="8001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400" b="1" i="1">
                <a:solidFill>
                  <a:srgbClr val="000000"/>
                </a:solidFill>
                <a:latin typeface="Times New Roman" panose="02020603050405020304" pitchFamily="18" charset="0"/>
              </a:rPr>
              <a:t>7. Rửa tay sạch trước khi chế biến thức ăn.</a:t>
            </a:r>
            <a:r>
              <a:rPr lang="en-US" altLang="en-US" sz="2400">
                <a:solidFill>
                  <a:srgbClr val="000000"/>
                </a:solidFill>
                <a:latin typeface="Times New Roman" panose="02020603050405020304" pitchFamily="18" charset="0"/>
              </a:rPr>
              <a:t> Nếu tay có vết thương hãy băng kỹ và kín vết thương trước khi chế biến thức ăn.</a:t>
            </a:r>
          </a:p>
          <a:p>
            <a:pPr algn="just">
              <a:spcBef>
                <a:spcPct val="0"/>
              </a:spcBef>
              <a:buClrTx/>
              <a:buSzTx/>
              <a:buFontTx/>
              <a:buNone/>
            </a:pPr>
            <a:endParaRPr lang="en-US" altLang="en-US" sz="2400" b="1" i="1">
              <a:solidFill>
                <a:srgbClr val="000000"/>
              </a:solidFill>
              <a:latin typeface="Times New Roman" panose="02020603050405020304" pitchFamily="18" charset="0"/>
            </a:endParaRPr>
          </a:p>
          <a:p>
            <a:pPr algn="just">
              <a:spcBef>
                <a:spcPct val="0"/>
              </a:spcBef>
              <a:buClrTx/>
              <a:buSzTx/>
              <a:buFontTx/>
              <a:buNone/>
            </a:pPr>
            <a:r>
              <a:rPr lang="en-US" altLang="en-US" sz="2400" b="1" i="1">
                <a:solidFill>
                  <a:srgbClr val="000000"/>
                </a:solidFill>
                <a:latin typeface="Times New Roman" panose="02020603050405020304" pitchFamily="18" charset="0"/>
              </a:rPr>
              <a:t>8. Giữ sạch các bề mặt chế biến thức ăn.</a:t>
            </a:r>
            <a:r>
              <a:rPr lang="en-US" altLang="en-US" sz="2400">
                <a:solidFill>
                  <a:srgbClr val="000000"/>
                </a:solidFill>
                <a:latin typeface="Times New Roman" panose="02020603050405020304" pitchFamily="18" charset="0"/>
              </a:rPr>
              <a:t> Do thức ăn dễ bị nhiễm khuẩn, bất kỳ bề mặt nào dùng để chế biến thức ăn cũng phải được giữ sạch. Khăn lau bát đĩa cần phải được luộc nước sôi và thay thường xuyên trước khi sử dụng lại. </a:t>
            </a:r>
          </a:p>
        </p:txBody>
      </p:sp>
      <p:sp>
        <p:nvSpPr>
          <p:cNvPr id="35843" name="Text Box 3"/>
          <p:cNvSpPr txBox="1">
            <a:spLocks noChangeArrowheads="1"/>
          </p:cNvSpPr>
          <p:nvPr/>
        </p:nvSpPr>
        <p:spPr bwMode="auto">
          <a:xfrm>
            <a:off x="990600" y="990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0000CC"/>
                </a:solidFill>
                <a:latin typeface="Times New Roman" panose="02020603050405020304" pitchFamily="18" charset="0"/>
              </a:rPr>
              <a:t>10 NGUYÊN TẮC VÀNG CHẾ BIẾN THỰC PHẨM</a:t>
            </a:r>
            <a:endParaRPr lang="en-US" altLang="en-US" sz="2400">
              <a:solidFill>
                <a:srgbClr val="0000CC"/>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2057400"/>
            <a:ext cx="80010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400" b="1" i="1">
                <a:solidFill>
                  <a:srgbClr val="000000"/>
                </a:solidFill>
                <a:latin typeface="Times New Roman" panose="02020603050405020304" pitchFamily="18" charset="0"/>
              </a:rPr>
              <a:t>9. Che đậy thực phẩm để tránh côn trùng và các động vật khác. </a:t>
            </a:r>
            <a:r>
              <a:rPr lang="en-US" altLang="en-US" sz="2400">
                <a:solidFill>
                  <a:srgbClr val="000000"/>
                </a:solidFill>
                <a:latin typeface="Times New Roman" panose="02020603050405020304" pitchFamily="18" charset="0"/>
              </a:rPr>
              <a:t>Che đậy giữ thực phẩm trong hộp kín, chạn, tủ kính, lồng bàn...Đó là cách bảo vệ tốt nhất. Khăn đã dùng che đậy thức ăn chín phải được giặt sạch lại.</a:t>
            </a:r>
          </a:p>
          <a:p>
            <a:pPr algn="just">
              <a:spcBef>
                <a:spcPct val="0"/>
              </a:spcBef>
              <a:buClrTx/>
              <a:buSzTx/>
              <a:buFontTx/>
              <a:buNone/>
            </a:pPr>
            <a:endParaRPr lang="en-US" altLang="en-US" sz="1600" b="1" i="1">
              <a:solidFill>
                <a:srgbClr val="000000"/>
              </a:solidFill>
              <a:latin typeface="Times New Roman" panose="02020603050405020304" pitchFamily="18" charset="0"/>
            </a:endParaRPr>
          </a:p>
          <a:p>
            <a:pPr algn="just">
              <a:spcBef>
                <a:spcPct val="0"/>
              </a:spcBef>
              <a:buClrTx/>
              <a:buSzTx/>
              <a:buFontTx/>
              <a:buNone/>
            </a:pPr>
            <a:r>
              <a:rPr lang="en-US" altLang="en-US" sz="2400" b="1" i="1">
                <a:solidFill>
                  <a:srgbClr val="000000"/>
                </a:solidFill>
                <a:latin typeface="Times New Roman" panose="02020603050405020304" pitchFamily="18" charset="0"/>
              </a:rPr>
              <a:t>10. Sử dụng nguồn nước sạch an toàn.</a:t>
            </a:r>
            <a:r>
              <a:rPr lang="en-US" altLang="en-US" sz="2400">
                <a:solidFill>
                  <a:srgbClr val="000000"/>
                </a:solidFill>
                <a:latin typeface="Times New Roman" panose="02020603050405020304" pitchFamily="18" charset="0"/>
              </a:rPr>
              <a:t> Nước sạch là nước không màu, mùi, vị lạ và không chứa mầm bệnh. Hãy đun sôi trước khi làm đá uống. Đặc biệt cẩn thận với nguồn nước dùng nấu thức ăn cho trẻ nhỏ. </a:t>
            </a:r>
          </a:p>
        </p:txBody>
      </p:sp>
      <p:sp>
        <p:nvSpPr>
          <p:cNvPr id="36867" name="Text Box 3"/>
          <p:cNvSpPr txBox="1">
            <a:spLocks noChangeArrowheads="1"/>
          </p:cNvSpPr>
          <p:nvPr/>
        </p:nvSpPr>
        <p:spPr bwMode="auto">
          <a:xfrm>
            <a:off x="990600" y="9906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rgbClr val="0000CC"/>
                </a:solidFill>
                <a:latin typeface="Times New Roman" panose="02020603050405020304" pitchFamily="18" charset="0"/>
              </a:rPr>
              <a:t>10 NGUYÊN TẮC VÀNG CHẾ BIẾN THỰC PHẨM</a:t>
            </a:r>
            <a:endParaRPr lang="en-US" altLang="en-US" sz="2400">
              <a:solidFill>
                <a:srgbClr val="0000CC"/>
              </a:solidFill>
              <a:latin typeface="Times New Roman" panose="02020603050405020304" pitchFamily="18" charset="0"/>
            </a:endParaRPr>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266700" y="2438400"/>
            <a:ext cx="8686800" cy="4114800"/>
          </a:xfrm>
        </p:spPr>
        <p:txBody>
          <a:bodyPr/>
          <a:lstStyle/>
          <a:p>
            <a:pPr algn="ctr" eaLnBrk="1" hangingPunct="1">
              <a:buFont typeface="Wingdings" panose="05000000000000000000" pitchFamily="2" charset="2"/>
              <a:buNone/>
            </a:pPr>
            <a:r>
              <a:rPr lang="en-US" altLang="en-US" sz="2400" b="1" i="1" smtClean="0">
                <a:latin typeface="Times New Roman" panose="02020603050405020304" pitchFamily="18" charset="0"/>
              </a:rPr>
              <a:t>Quyết định số 1246/QĐ-BYT ngày 31/12/2017 của Bộ Y tế</a:t>
            </a:r>
            <a:r>
              <a:rPr lang="en-US" altLang="en-US" sz="2800" b="1" smtClean="0">
                <a:solidFill>
                  <a:srgbClr val="0000CC"/>
                </a:solidFill>
                <a:latin typeface="Times New Roman" panose="02020603050405020304" pitchFamily="18" charset="0"/>
              </a:rPr>
              <a:t>                                              </a:t>
            </a:r>
          </a:p>
          <a:p>
            <a:pPr algn="ctr" eaLnBrk="1" hangingPunct="1">
              <a:buFont typeface="Wingdings" panose="05000000000000000000" pitchFamily="2" charset="2"/>
              <a:buNone/>
            </a:pPr>
            <a:endParaRPr lang="en-US" altLang="en-US" sz="1400" b="1" smtClean="0">
              <a:solidFill>
                <a:srgbClr val="0000CC"/>
              </a:solidFill>
              <a:latin typeface="Times New Roman" panose="02020603050405020304" pitchFamily="18" charset="0"/>
            </a:endParaRPr>
          </a:p>
          <a:p>
            <a:pPr algn="ctr" eaLnBrk="1" hangingPunct="1">
              <a:buFont typeface="Wingdings" panose="05000000000000000000" pitchFamily="2" charset="2"/>
              <a:buNone/>
            </a:pPr>
            <a:r>
              <a:rPr lang="en-US" altLang="en-US" sz="2800" b="1" smtClean="0">
                <a:solidFill>
                  <a:srgbClr val="0000CC"/>
                </a:solidFill>
                <a:latin typeface="Times New Roman" panose="02020603050405020304" pitchFamily="18" charset="0"/>
              </a:rPr>
              <a:t>“HƯỚNG DẪN THỰC HIỆN CHẾ ĐỘ KIỂM THỰC BA BƯỚC VÀ LƯU MẪU THỨC ĂN ĐỐI VỚI CƠ SỞ KINH DOANH DỊCH VỤ ĂN UỐNG”</a:t>
            </a:r>
          </a:p>
        </p:txBody>
      </p:sp>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2133600"/>
            <a:ext cx="8686800" cy="3048000"/>
          </a:xfrm>
        </p:spPr>
        <p:txBody>
          <a:bodyPr/>
          <a:lstStyle/>
          <a:p>
            <a:pPr algn="just" eaLnBrk="1" hangingPunct="1">
              <a:buFont typeface="Wingdings" panose="05000000000000000000" pitchFamily="2" charset="2"/>
              <a:buNone/>
            </a:pPr>
            <a:r>
              <a:rPr lang="en-US" altLang="en-US" sz="3600" b="1" smtClean="0">
                <a:latin typeface="Times New Roman" panose="02020603050405020304" pitchFamily="18" charset="0"/>
              </a:rPr>
              <a:t>	</a:t>
            </a:r>
            <a:r>
              <a:rPr lang="en-US" altLang="en-US" sz="2400" smtClean="0">
                <a:latin typeface="Times New Roman" panose="02020603050405020304" pitchFamily="18" charset="0"/>
              </a:rPr>
              <a:t>Phần 1: Phạm vi, đối tượng áp dụng và giải thích từ ngữ.</a:t>
            </a:r>
          </a:p>
          <a:p>
            <a:pPr algn="just" eaLnBrk="1" hangingPunct="1">
              <a:buFont typeface="Wingdings" panose="05000000000000000000" pitchFamily="2" charset="2"/>
              <a:buNone/>
            </a:pPr>
            <a:r>
              <a:rPr lang="en-US" altLang="en-US" sz="2400" smtClean="0">
                <a:latin typeface="Times New Roman" panose="02020603050405020304" pitchFamily="18" charset="0"/>
              </a:rPr>
              <a:t>			Gồm Điều 1 và Điều 2.</a:t>
            </a:r>
          </a:p>
          <a:p>
            <a:pPr algn="just" eaLnBrk="1" hangingPunct="1">
              <a:buFont typeface="Wingdings" panose="05000000000000000000" pitchFamily="2" charset="2"/>
              <a:buNone/>
            </a:pPr>
            <a:r>
              <a:rPr lang="en-US" altLang="en-US" sz="2400" smtClean="0">
                <a:latin typeface="Times New Roman" panose="02020603050405020304" pitchFamily="18" charset="0"/>
              </a:rPr>
              <a:t>	Phần 2: Hướng dẫn kiểm thực ba bước: Điều 3, 4, 5.</a:t>
            </a:r>
          </a:p>
          <a:p>
            <a:pPr algn="just" eaLnBrk="1" hangingPunct="1">
              <a:buFont typeface="Wingdings" panose="05000000000000000000" pitchFamily="2" charset="2"/>
              <a:buNone/>
            </a:pPr>
            <a:r>
              <a:rPr lang="en-US" altLang="en-US" sz="2400" smtClean="0">
                <a:latin typeface="Times New Roman" panose="02020603050405020304" pitchFamily="18" charset="0"/>
              </a:rPr>
              <a:t>	Phần 3: Lưu mẫu thức ăn: Điều 6,7,8</a:t>
            </a:r>
          </a:p>
          <a:p>
            <a:pPr algn="just" eaLnBrk="1" hangingPunct="1">
              <a:buFont typeface="Wingdings" panose="05000000000000000000" pitchFamily="2" charset="2"/>
              <a:buNone/>
            </a:pPr>
            <a:r>
              <a:rPr lang="en-US" altLang="en-US" sz="2400" smtClean="0">
                <a:latin typeface="Times New Roman" panose="02020603050405020304" pitchFamily="18" charset="0"/>
              </a:rPr>
              <a:t>	Phần 4: Tổ chức thực hiện: Điều 9, 10, 11.</a:t>
            </a:r>
          </a:p>
          <a:p>
            <a:pPr algn="just" eaLnBrk="1" hangingPunct="1">
              <a:buFont typeface="Wingdings" panose="05000000000000000000" pitchFamily="2" charset="2"/>
              <a:buNone/>
            </a:pPr>
            <a:r>
              <a:rPr lang="en-US" altLang="en-US" sz="2400" smtClean="0">
                <a:latin typeface="Times New Roman" panose="02020603050405020304" pitchFamily="18" charset="0"/>
              </a:rPr>
              <a:t>	Phần 5. Các biểu mẫu. </a:t>
            </a:r>
          </a:p>
        </p:txBody>
      </p:sp>
      <p:sp>
        <p:nvSpPr>
          <p:cNvPr id="38915" name="Text Box 7"/>
          <p:cNvSpPr txBox="1">
            <a:spLocks noChangeArrowheads="1"/>
          </p:cNvSpPr>
          <p:nvPr/>
        </p:nvSpPr>
        <p:spPr bwMode="auto">
          <a:xfrm>
            <a:off x="2590800" y="914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NỘI DUNG TRÌNH BÀY</a:t>
            </a:r>
          </a:p>
        </p:txBody>
      </p:sp>
    </p:spTree>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533400"/>
            <a:ext cx="5257800" cy="852488"/>
          </a:xfrm>
        </p:spPr>
        <p:txBody>
          <a:bodyPr/>
          <a:lstStyle/>
          <a:p>
            <a:pPr algn="ctr" eaLnBrk="1" hangingPunct="1"/>
            <a:r>
              <a:rPr lang="en-US" altLang="en-US" sz="2400" b="1" smtClean="0">
                <a:solidFill>
                  <a:schemeClr val="tx1"/>
                </a:solidFill>
                <a:latin typeface="Times New Roman" panose="02020603050405020304" pitchFamily="18" charset="0"/>
              </a:rPr>
              <a:t>CHƯƠNG I</a:t>
            </a:r>
            <a:br>
              <a:rPr lang="en-US" altLang="en-US" sz="2400" b="1" smtClean="0">
                <a:solidFill>
                  <a:schemeClr val="tx1"/>
                </a:solidFill>
                <a:latin typeface="Times New Roman" panose="02020603050405020304" pitchFamily="18" charset="0"/>
              </a:rPr>
            </a:br>
            <a:r>
              <a:rPr lang="en-US" altLang="en-US" sz="2400" b="1" smtClean="0">
                <a:solidFill>
                  <a:srgbClr val="0000CC"/>
                </a:solidFill>
                <a:latin typeface="Times New Roman" panose="02020603050405020304" pitchFamily="18" charset="0"/>
              </a:rPr>
              <a:t>QUY ĐỊNH CHUNG</a:t>
            </a:r>
          </a:p>
        </p:txBody>
      </p:sp>
      <p:sp>
        <p:nvSpPr>
          <p:cNvPr id="39939" name="Rectangle 3"/>
          <p:cNvSpPr>
            <a:spLocks noGrp="1" noChangeArrowheads="1"/>
          </p:cNvSpPr>
          <p:nvPr>
            <p:ph type="body" idx="1"/>
          </p:nvPr>
        </p:nvSpPr>
        <p:spPr>
          <a:xfrm>
            <a:off x="304800" y="2133600"/>
            <a:ext cx="8686800" cy="3733800"/>
          </a:xfrm>
        </p:spPr>
        <p:txBody>
          <a:bodyPr/>
          <a:lstStyle/>
          <a:p>
            <a:pPr algn="just" eaLnBrk="1" hangingPunct="1">
              <a:lnSpc>
                <a:spcPct val="90000"/>
              </a:lnSpc>
              <a:buFont typeface="Wingdings" panose="05000000000000000000" pitchFamily="2" charset="2"/>
              <a:buNone/>
            </a:pPr>
            <a:r>
              <a:rPr lang="en-US" altLang="en-US" sz="2400" smtClean="0">
                <a:solidFill>
                  <a:srgbClr val="0000CC"/>
                </a:solidFill>
                <a:latin typeface="Times New Roman" panose="02020603050405020304" pitchFamily="18" charset="0"/>
              </a:rPr>
              <a:t>	</a:t>
            </a:r>
            <a:r>
              <a:rPr lang="vi-VN" altLang="en-US" sz="2400" b="1" smtClean="0">
                <a:latin typeface="Times New Roman" panose="02020603050405020304" pitchFamily="18" charset="0"/>
              </a:rPr>
              <a:t>Phạm vi điều chỉnh và đối tượng áp dụng</a:t>
            </a:r>
            <a:endParaRPr lang="en-US" altLang="en-US" sz="2400" b="1" smtClean="0">
              <a:latin typeface="Times New Roman" panose="02020603050405020304" pitchFamily="18" charset="0"/>
            </a:endParaRPr>
          </a:p>
          <a:p>
            <a:pPr algn="just" eaLnBrk="1" hangingPunct="1">
              <a:lnSpc>
                <a:spcPct val="90000"/>
              </a:lnSpc>
            </a:pPr>
            <a:endParaRPr lang="vi-VN" altLang="en-US" sz="2400" b="1" smtClean="0">
              <a:latin typeface="Times New Roman" panose="02020603050405020304" pitchFamily="18" charset="0"/>
            </a:endParaRPr>
          </a:p>
          <a:p>
            <a:pPr algn="just" eaLnBrk="1" hangingPunct="1">
              <a:lnSpc>
                <a:spcPct val="90000"/>
              </a:lnSpc>
              <a:buFont typeface="Wingdings" panose="05000000000000000000" pitchFamily="2" charset="2"/>
              <a:buNone/>
            </a:pPr>
            <a:r>
              <a:rPr lang="vi-VN" altLang="en-US" sz="2400" smtClean="0">
                <a:latin typeface="Times New Roman" panose="02020603050405020304" pitchFamily="18" charset="0"/>
              </a:rPr>
              <a:t>1. Kiểm thực ba bước và lưu mẫu thức ăn được áp dụng đối với cơ sở kinh doanh dịch vụ ăn uống bao gồm: cơ sở ch</a:t>
            </a:r>
            <a:r>
              <a:rPr lang="en-US" altLang="en-US" sz="2400" smtClean="0">
                <a:latin typeface="Times New Roman" panose="02020603050405020304" pitchFamily="18" charset="0"/>
              </a:rPr>
              <a:t>ế </a:t>
            </a:r>
            <a:r>
              <a:rPr lang="vi-VN" altLang="en-US" sz="2400" smtClean="0">
                <a:latin typeface="Times New Roman" panose="02020603050405020304" pitchFamily="18" charset="0"/>
              </a:rPr>
              <a:t>biến suất ăn sẵn; căng tin kinh doanh ăn uống, bếp ăn tập thể; bếp ăn, nhà hàng ăn uống của khách sạn, khu nghỉ dưỡng; nhà hàng ăn uống</a:t>
            </a:r>
            <a:r>
              <a:rPr lang="en-US" altLang="en-US" sz="2400" smtClean="0">
                <a:latin typeface="Times New Roman" panose="02020603050405020304" pitchFamily="18" charset="0"/>
              </a:rPr>
              <a:t>.</a:t>
            </a:r>
          </a:p>
          <a:p>
            <a:pPr algn="just" eaLnBrk="1" hangingPunct="1">
              <a:lnSpc>
                <a:spcPct val="90000"/>
              </a:lnSpc>
              <a:buFont typeface="Wingdings" panose="05000000000000000000" pitchFamily="2" charset="2"/>
              <a:buNone/>
            </a:pPr>
            <a:endParaRPr lang="en-US" altLang="en-US" sz="2400" smtClean="0">
              <a:latin typeface="Times New Roman" panose="02020603050405020304" pitchFamily="18" charset="0"/>
            </a:endParaRPr>
          </a:p>
          <a:p>
            <a:pPr algn="just" eaLnBrk="1" hangingPunct="1">
              <a:lnSpc>
                <a:spcPct val="90000"/>
              </a:lnSpc>
              <a:buFont typeface="Wingdings" panose="05000000000000000000" pitchFamily="2" charset="2"/>
              <a:buNone/>
            </a:pPr>
            <a:r>
              <a:rPr lang="vi-VN" altLang="en-US" sz="2400" smtClean="0">
                <a:latin typeface="Times New Roman" panose="02020603050405020304" pitchFamily="18" charset="0"/>
              </a:rPr>
              <a:t>2. Lưu mẫu thức ăn được áp dụng đối với tất c</a:t>
            </a:r>
            <a:r>
              <a:rPr lang="en-US" altLang="en-US" sz="2400" smtClean="0">
                <a:latin typeface="Times New Roman" panose="02020603050405020304" pitchFamily="18" charset="0"/>
              </a:rPr>
              <a:t>ả </a:t>
            </a:r>
            <a:r>
              <a:rPr lang="vi-VN" altLang="en-US" sz="2400" smtClean="0">
                <a:latin typeface="Times New Roman" panose="02020603050405020304" pitchFamily="18" charset="0"/>
              </a:rPr>
              <a:t>các món ăn của b</a:t>
            </a:r>
            <a:r>
              <a:rPr lang="en-US" altLang="en-US" sz="2400" smtClean="0">
                <a:latin typeface="Times New Roman" panose="02020603050405020304" pitchFamily="18" charset="0"/>
              </a:rPr>
              <a:t>ữ</a:t>
            </a:r>
            <a:r>
              <a:rPr lang="vi-VN" altLang="en-US" sz="2400" smtClean="0">
                <a:latin typeface="Times New Roman" panose="02020603050405020304" pitchFamily="18" charset="0"/>
              </a:rPr>
              <a:t>a ăn</a:t>
            </a:r>
            <a:r>
              <a:rPr lang="en-US" altLang="en-US" sz="2400" smtClean="0">
                <a:latin typeface="Times New Roman" panose="02020603050405020304" pitchFamily="18" charset="0"/>
              </a:rPr>
              <a:t> từ 30 suất ăn trở lên.	</a:t>
            </a:r>
          </a:p>
        </p:txBody>
      </p:sp>
    </p:spTree>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228600" y="2362200"/>
            <a:ext cx="8686800" cy="3733800"/>
          </a:xfrm>
        </p:spPr>
        <p:txBody>
          <a:bodyPr/>
          <a:lstStyle/>
          <a:p>
            <a:pPr algn="just"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a:t>
            </a:r>
            <a:r>
              <a:rPr lang="vi-VN" altLang="en-US" sz="2400" b="1" smtClean="0">
                <a:latin typeface="Times New Roman" panose="02020603050405020304" pitchFamily="18" charset="0"/>
              </a:rPr>
              <a:t>Giải thích từ ngữ</a:t>
            </a:r>
            <a:endParaRPr lang="en-US" altLang="en-US" sz="2400" b="1" smtClean="0">
              <a:latin typeface="Times New Roman" panose="02020603050405020304" pitchFamily="18" charset="0"/>
            </a:endParaRPr>
          </a:p>
          <a:p>
            <a:pPr algn="just" eaLnBrk="1" hangingPunct="1">
              <a:lnSpc>
                <a:spcPct val="80000"/>
              </a:lnSpc>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1. Kiểm thực ba bước là việc thực hiện kiểm tra</a:t>
            </a:r>
            <a:r>
              <a:rPr lang="en-US" altLang="en-US" sz="2400" smtClean="0">
                <a:latin typeface="Times New Roman" panose="02020603050405020304" pitchFamily="18" charset="0"/>
              </a:rPr>
              <a:t>, </a:t>
            </a:r>
            <a:r>
              <a:rPr lang="vi-VN" altLang="en-US" sz="2400" smtClean="0">
                <a:latin typeface="Times New Roman" panose="02020603050405020304" pitchFamily="18" charset="0"/>
              </a:rPr>
              <a:t>ghi chép và lưu giữ tài liệu tại cơ sở ghi chép nhằm kiểm soát an toàn thực phẩm trong suốt quá trình từ khi nhập nguyên liệu, thực phẩm, sơ chế, chế biến, phân chia, b</a:t>
            </a:r>
            <a:r>
              <a:rPr lang="en-US" altLang="en-US" sz="2400" smtClean="0">
                <a:latin typeface="Times New Roman" panose="02020603050405020304" pitchFamily="18" charset="0"/>
              </a:rPr>
              <a:t>ả</a:t>
            </a:r>
            <a:r>
              <a:rPr lang="vi-VN" altLang="en-US" sz="2400" smtClean="0">
                <a:latin typeface="Times New Roman" panose="02020603050405020304" pitchFamily="18" charset="0"/>
              </a:rPr>
              <a:t>o quản và vận chuyển thức ăn cho đến khi ăn uống tại cơ sở.</a:t>
            </a:r>
            <a:endParaRPr lang="en-US" altLang="en-US" sz="2400" smtClean="0">
              <a:latin typeface="Times New Roman" panose="02020603050405020304" pitchFamily="18" charset="0"/>
            </a:endParaRPr>
          </a:p>
          <a:p>
            <a:pPr algn="just" eaLnBrk="1" hangingPunct="1">
              <a:lnSpc>
                <a:spcPct val="80000"/>
              </a:lnSpc>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2. Lưu mẫu thức ăn là việc lấy mẫu, bảo quản, ghi chép, lưu giữ tài liệu liên quan đối với thức ăn được chế biến hoặc được cung cấp để ăn uống tại cơ sở.</a:t>
            </a:r>
            <a:endParaRPr lang="en-US" altLang="en-US" sz="2400" smtClean="0">
              <a:latin typeface="Times New Roman" panose="02020603050405020304" pitchFamily="18" charset="0"/>
            </a:endParaRPr>
          </a:p>
        </p:txBody>
      </p:sp>
      <p:sp>
        <p:nvSpPr>
          <p:cNvPr id="40963" name="Text Box 13"/>
          <p:cNvSpPr txBox="1">
            <a:spLocks noChangeArrowheads="1"/>
          </p:cNvSpPr>
          <p:nvPr/>
        </p:nvSpPr>
        <p:spPr bwMode="auto">
          <a:xfrm>
            <a:off x="1676400" y="685800"/>
            <a:ext cx="510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                                             </a:t>
            </a:r>
            <a:r>
              <a:rPr lang="en-US" altLang="en-US" sz="2400" b="1">
                <a:solidFill>
                  <a:srgbClr val="0000CC"/>
                </a:solidFill>
                <a:latin typeface="Times New Roman" panose="02020603050405020304" pitchFamily="18" charset="0"/>
              </a:rPr>
              <a:t>QUY ĐỊNH CHUNG</a:t>
            </a:r>
          </a:p>
        </p:txBody>
      </p:sp>
    </p:spTree>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228600" y="2362200"/>
            <a:ext cx="8686800" cy="3581400"/>
          </a:xfrm>
        </p:spPr>
        <p:txBody>
          <a:bodyPr/>
          <a:lstStyle/>
          <a:p>
            <a:pPr algn="just" eaLnBrk="1" hangingPunct="1">
              <a:lnSpc>
                <a:spcPct val="80000"/>
              </a:lnSpc>
            </a:pPr>
            <a:r>
              <a:rPr lang="vi-VN" altLang="en-US" sz="2400" smtClean="0">
                <a:latin typeface="Times New Roman" panose="02020603050405020304" pitchFamily="18" charset="0"/>
              </a:rPr>
              <a:t>Bước 1: kiểm tra trước khi chế biến thức ăn</a:t>
            </a:r>
            <a:r>
              <a:rPr lang="en-US" altLang="en-US" sz="2400" smtClean="0">
                <a:latin typeface="Times New Roman" panose="02020603050405020304" pitchFamily="18" charset="0"/>
              </a:rPr>
              <a:t>: Bao gồm kiểm tra trước khi nhập vào cơ sở chế biến và kiểm tra trước khi chế biến</a:t>
            </a:r>
          </a:p>
          <a:p>
            <a:pPr algn="just" eaLnBrk="1" hangingPunct="1">
              <a:lnSpc>
                <a:spcPct val="80000"/>
              </a:lnSpc>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Kiểm tra hồ sơ: Hồ sơ nguồn gốc xuất xứ, chất lượng</a:t>
            </a: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Hợp đồng, hóa đơn, phiếu xuất kho, các hồ sơ về chất lượng...</a:t>
            </a:r>
          </a:p>
          <a:p>
            <a:pPr algn="just" eaLnBrk="1" hangingPunct="1">
              <a:lnSpc>
                <a:spcPct val="80000"/>
              </a:lnSpc>
              <a:buFont typeface="Wingdings" panose="05000000000000000000" pitchFamily="2" charset="2"/>
              <a:buNone/>
            </a:pP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đánh giá tình trạng cảm quan bao gồm</a:t>
            </a:r>
            <a:r>
              <a:rPr lang="en-US" altLang="en-US" sz="2400" smtClean="0">
                <a:latin typeface="Times New Roman" panose="02020603050405020304" pitchFamily="18" charset="0"/>
              </a:rPr>
              <a:t>:</a:t>
            </a:r>
            <a:r>
              <a:rPr lang="vi-VN" altLang="en-US" sz="2400" smtClean="0">
                <a:latin typeface="Times New Roman" panose="02020603050405020304" pitchFamily="18" charset="0"/>
              </a:rPr>
              <a:t> màu s</a:t>
            </a:r>
            <a:r>
              <a:rPr lang="en-US" altLang="en-US" sz="2400" smtClean="0">
                <a:latin typeface="Times New Roman" panose="02020603050405020304" pitchFamily="18" charset="0"/>
              </a:rPr>
              <a:t>ắ</a:t>
            </a:r>
            <a:r>
              <a:rPr lang="vi-VN" altLang="en-US" sz="2400" smtClean="0">
                <a:latin typeface="Times New Roman" panose="02020603050405020304" pitchFamily="18" charset="0"/>
              </a:rPr>
              <a:t>c</a:t>
            </a:r>
            <a:r>
              <a:rPr lang="en-US" altLang="en-US" sz="2400" smtClean="0">
                <a:latin typeface="Times New Roman" panose="02020603050405020304" pitchFamily="18" charset="0"/>
              </a:rPr>
              <a:t>, </a:t>
            </a:r>
            <a:r>
              <a:rPr lang="vi-VN" altLang="en-US" sz="2400" smtClean="0">
                <a:latin typeface="Times New Roman" panose="02020603050405020304" pitchFamily="18" charset="0"/>
              </a:rPr>
              <a:t>mùi vị</a:t>
            </a:r>
            <a:r>
              <a:rPr lang="en-US" altLang="en-US" sz="2400" smtClean="0">
                <a:latin typeface="Times New Roman" panose="02020603050405020304" pitchFamily="18" charset="0"/>
              </a:rPr>
              <a:t>, </a:t>
            </a:r>
            <a:r>
              <a:rPr lang="vi-VN" altLang="en-US" sz="2400" smtClean="0">
                <a:latin typeface="Times New Roman" panose="02020603050405020304" pitchFamily="18" charset="0"/>
              </a:rPr>
              <a:t>tính nguyên vẹn của sản phẩm... và điều kiện bảo quản thực tế.</a:t>
            </a:r>
            <a:endParaRPr lang="en-US" altLang="en-US" sz="2400" smtClean="0">
              <a:latin typeface="Times New Roman" panose="02020603050405020304" pitchFamily="18" charset="0"/>
            </a:endParaRPr>
          </a:p>
          <a:p>
            <a:pPr algn="just" eaLnBrk="1" hangingPunct="1">
              <a:lnSpc>
                <a:spcPct val="80000"/>
              </a:lnSpc>
            </a:pPr>
            <a:endParaRPr lang="vi-VN" altLang="en-US" sz="2400" b="1" smtClean="0">
              <a:solidFill>
                <a:srgbClr val="0000CC"/>
              </a:solidFill>
              <a:latin typeface="Times New Roman" panose="02020603050405020304" pitchFamily="18" charset="0"/>
            </a:endParaRPr>
          </a:p>
        </p:txBody>
      </p:sp>
      <p:sp>
        <p:nvSpPr>
          <p:cNvPr id="41987" name="Text Box 6"/>
          <p:cNvSpPr txBox="1">
            <a:spLocks noChangeArrowheads="1"/>
          </p:cNvSpPr>
          <p:nvPr/>
        </p:nvSpPr>
        <p:spPr bwMode="auto">
          <a:xfrm>
            <a:off x="17526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a:t>
            </a:r>
            <a:r>
              <a:rPr lang="en-US" altLang="en-US" sz="2400" b="1">
                <a:solidFill>
                  <a:srgbClr val="0000CC"/>
                </a:solidFill>
                <a:latin typeface="Times New Roman" panose="02020603050405020304" pitchFamily="18" charset="0"/>
              </a:rPr>
              <a:t>                                                                HƯỚNG DẪN KIỂM THỰC BA BƯỚC</a:t>
            </a:r>
          </a:p>
        </p:txBody>
      </p:sp>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37338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ts val="1200"/>
              </a:spcBef>
              <a:spcAft>
                <a:spcPts val="600"/>
              </a:spcAft>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a:t>
            </a:r>
          </a:p>
        </p:txBody>
      </p:sp>
      <p:sp>
        <p:nvSpPr>
          <p:cNvPr id="15363" name="Text Box 2"/>
          <p:cNvSpPr txBox="1">
            <a:spLocks noChangeArrowheads="1"/>
          </p:cNvSpPr>
          <p:nvPr/>
        </p:nvSpPr>
        <p:spPr bwMode="auto">
          <a:xfrm>
            <a:off x="1219200" y="498475"/>
            <a:ext cx="6400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rgbClr val="0000CC"/>
                </a:solidFill>
                <a:latin typeface="Times New Roman" panose="02020603050405020304" pitchFamily="18" charset="0"/>
              </a:rPr>
              <a:t>    KẾT QUẢ MỘT SỐ HOẠT ĐỘNG              BẢO ĐẢM AN TOÀN THỰC PHẨM</a:t>
            </a:r>
            <a:r>
              <a:rPr lang="en-US" altLang="en-US" sz="2400" b="1">
                <a:solidFill>
                  <a:srgbClr val="000000"/>
                </a:solidFill>
                <a:latin typeface="Times New Roman" panose="02020603050405020304" pitchFamily="18" charset="0"/>
              </a:rPr>
              <a:t>	</a:t>
            </a:r>
          </a:p>
        </p:txBody>
      </p:sp>
      <p:graphicFrame>
        <p:nvGraphicFramePr>
          <p:cNvPr id="6" name="Table 5"/>
          <p:cNvGraphicFramePr>
            <a:graphicFrameLocks noGrp="1"/>
          </p:cNvGraphicFramePr>
          <p:nvPr/>
        </p:nvGraphicFramePr>
        <p:xfrm>
          <a:off x="647700" y="2544763"/>
          <a:ext cx="7848600" cy="1189038"/>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396346">
                <a:tc>
                  <a:txBody>
                    <a:bodyPr/>
                    <a:lstStyle/>
                    <a:p>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2016</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2017</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2018</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2019</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marT="45732" marB="45732"/>
                </a:tc>
              </a:tr>
              <a:tr h="396346">
                <a:tc>
                  <a:txBody>
                    <a:bodyPr/>
                    <a:lstStyle/>
                    <a:p>
                      <a:r>
                        <a:rPr lang="en-US" sz="2000" dirty="0" err="1" smtClean="0">
                          <a:latin typeface="Times New Roman" panose="02020603050405020304" pitchFamily="18" charset="0"/>
                          <a:cs typeface="Times New Roman" panose="02020603050405020304" pitchFamily="18" charset="0"/>
                        </a:rPr>
                        <a:t>Toàn</a:t>
                      </a:r>
                      <a:r>
                        <a:rPr lang="en-US" sz="2000" baseline="0" dirty="0" smtClean="0">
                          <a:latin typeface="Times New Roman" panose="02020603050405020304" pitchFamily="18" charset="0"/>
                          <a:cs typeface="Times New Roman" panose="02020603050405020304" pitchFamily="18" charset="0"/>
                        </a:rPr>
                        <a:t> TP</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305/</a:t>
                      </a:r>
                      <a:r>
                        <a:rPr lang="en-US" sz="2000" b="1" dirty="0" smtClean="0">
                          <a:solidFill>
                            <a:srgbClr val="0000CC"/>
                          </a:solidFill>
                          <a:latin typeface="Times New Roman" panose="02020603050405020304" pitchFamily="18" charset="0"/>
                          <a:cs typeface="Times New Roman" panose="02020603050405020304" pitchFamily="18" charset="0"/>
                        </a:rPr>
                        <a:t>972,1</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389/</a:t>
                      </a:r>
                      <a:r>
                        <a:rPr lang="en-US" sz="2000" b="1" dirty="0" smtClean="0">
                          <a:solidFill>
                            <a:srgbClr val="0000CC"/>
                          </a:solidFill>
                          <a:latin typeface="Times New Roman" panose="02020603050405020304" pitchFamily="18" charset="0"/>
                          <a:cs typeface="Times New Roman" panose="02020603050405020304" pitchFamily="18" charset="0"/>
                        </a:rPr>
                        <a:t>1.255</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401/</a:t>
                      </a:r>
                      <a:r>
                        <a:rPr lang="en-US" sz="2000" b="1" dirty="0" smtClean="0">
                          <a:solidFill>
                            <a:srgbClr val="0000CC"/>
                          </a:solidFill>
                          <a:latin typeface="Times New Roman" panose="02020603050405020304" pitchFamily="18" charset="0"/>
                          <a:cs typeface="Times New Roman" panose="02020603050405020304" pitchFamily="18" charset="0"/>
                        </a:rPr>
                        <a:t>1.034</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293/</a:t>
                      </a:r>
                      <a:r>
                        <a:rPr lang="en-US" sz="2000" b="1" dirty="0" smtClean="0">
                          <a:solidFill>
                            <a:srgbClr val="0000CC"/>
                          </a:solidFill>
                          <a:latin typeface="Times New Roman" panose="02020603050405020304" pitchFamily="18" charset="0"/>
                          <a:cs typeface="Times New Roman" panose="02020603050405020304" pitchFamily="18" charset="0"/>
                        </a:rPr>
                        <a:t>1.082</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82/</a:t>
                      </a:r>
                      <a:r>
                        <a:rPr lang="en-US" sz="2000" b="1" dirty="0" smtClean="0">
                          <a:solidFill>
                            <a:srgbClr val="0000CC"/>
                          </a:solidFill>
                          <a:latin typeface="Times New Roman" panose="02020603050405020304" pitchFamily="18" charset="0"/>
                          <a:cs typeface="Times New Roman" panose="02020603050405020304" pitchFamily="18" charset="0"/>
                        </a:rPr>
                        <a:t>489,1</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r>
              <a:tr h="396346">
                <a:tc>
                  <a:txBody>
                    <a:bodyPr/>
                    <a:lstStyle/>
                    <a:p>
                      <a:r>
                        <a:rPr lang="en-US" sz="2000" dirty="0" smtClean="0">
                          <a:latin typeface="Times New Roman" panose="02020603050405020304" pitchFamily="18" charset="0"/>
                          <a:cs typeface="Times New Roman" panose="02020603050405020304" pitchFamily="18" charset="0"/>
                        </a:rPr>
                        <a:t>Chi </a:t>
                      </a:r>
                      <a:r>
                        <a:rPr lang="en-US" sz="2000" dirty="0" err="1" smtClean="0">
                          <a:latin typeface="Times New Roman" panose="02020603050405020304" pitchFamily="18" charset="0"/>
                          <a:cs typeface="Times New Roman" panose="02020603050405020304" pitchFamily="18" charset="0"/>
                        </a:rPr>
                        <a:t>cục</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21/</a:t>
                      </a:r>
                      <a:r>
                        <a:rPr lang="en-US" sz="2000" b="1" dirty="0" smtClean="0">
                          <a:solidFill>
                            <a:srgbClr val="0000CC"/>
                          </a:solidFill>
                          <a:latin typeface="Times New Roman" panose="02020603050405020304" pitchFamily="18" charset="0"/>
                          <a:cs typeface="Times New Roman" panose="02020603050405020304" pitchFamily="18" charset="0"/>
                        </a:rPr>
                        <a:t>91,95</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33/</a:t>
                      </a:r>
                      <a:r>
                        <a:rPr lang="en-US" sz="2000" b="1" dirty="0" smtClean="0">
                          <a:solidFill>
                            <a:srgbClr val="0000CC"/>
                          </a:solidFill>
                          <a:latin typeface="Times New Roman" panose="02020603050405020304" pitchFamily="18" charset="0"/>
                          <a:cs typeface="Times New Roman" panose="02020603050405020304" pitchFamily="18" charset="0"/>
                        </a:rPr>
                        <a:t>200,1</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28/</a:t>
                      </a:r>
                      <a:r>
                        <a:rPr lang="en-US" sz="2000" b="1" dirty="0" smtClean="0">
                          <a:solidFill>
                            <a:srgbClr val="0000CC"/>
                          </a:solidFill>
                          <a:latin typeface="Times New Roman" panose="02020603050405020304" pitchFamily="18" charset="0"/>
                          <a:cs typeface="Times New Roman" panose="02020603050405020304" pitchFamily="18" charset="0"/>
                        </a:rPr>
                        <a:t>201,2</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41/</a:t>
                      </a:r>
                      <a:r>
                        <a:rPr lang="en-US" sz="2000" b="1" dirty="0" smtClean="0">
                          <a:solidFill>
                            <a:srgbClr val="0000CC"/>
                          </a:solidFill>
                          <a:latin typeface="Times New Roman" panose="02020603050405020304" pitchFamily="18" charset="0"/>
                          <a:cs typeface="Times New Roman" panose="02020603050405020304" pitchFamily="18" charset="0"/>
                        </a:rPr>
                        <a:t>359,4</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a:t>
                      </a:r>
                      <a:r>
                        <a:rPr lang="en-US" sz="2000" b="1" dirty="0" smtClean="0">
                          <a:solidFill>
                            <a:srgbClr val="0000CC"/>
                          </a:solidFill>
                          <a:latin typeface="Times New Roman" panose="02020603050405020304" pitchFamily="18" charset="0"/>
                          <a:cs typeface="Times New Roman" panose="02020603050405020304" pitchFamily="18" charset="0"/>
                        </a:rPr>
                        <a:t>167,8</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r>
            </a:tbl>
          </a:graphicData>
        </a:graphic>
      </p:graphicFrame>
      <p:sp>
        <p:nvSpPr>
          <p:cNvPr id="15394" name="TextBox 2"/>
          <p:cNvSpPr txBox="1">
            <a:spLocks noChangeArrowheads="1"/>
          </p:cNvSpPr>
          <p:nvPr/>
        </p:nvSpPr>
        <p:spPr bwMode="auto">
          <a:xfrm>
            <a:off x="1066800" y="5653088"/>
            <a:ext cx="670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i="1" u="sng">
                <a:solidFill>
                  <a:srgbClr val="000000"/>
                </a:solidFill>
                <a:latin typeface="Times New Roman" panose="02020603050405020304" pitchFamily="18" charset="0"/>
              </a:rPr>
              <a:t>Ghi chú:</a:t>
            </a:r>
            <a:r>
              <a:rPr lang="en-US" altLang="en-US" sz="1800" b="1" i="1">
                <a:solidFill>
                  <a:srgbClr val="000000"/>
                </a:solidFill>
                <a:latin typeface="Times New Roman" panose="02020603050405020304" pitchFamily="18" charset="0"/>
              </a:rPr>
              <a:t> Số liệu biểu thị số tổng cơ sở bị phạt tiền/tổng số tiền phạt (triệu đồng).	</a:t>
            </a:r>
            <a:endParaRPr lang="en-US" altLang="en-US" sz="1800">
              <a:solidFill>
                <a:srgbClr val="000000"/>
              </a:solidFill>
              <a:latin typeface="Times New Roman" panose="02020603050405020304" pitchFamily="18" charset="0"/>
            </a:endParaRPr>
          </a:p>
        </p:txBody>
      </p:sp>
      <p:sp>
        <p:nvSpPr>
          <p:cNvPr id="15395" name="Rectangle 3"/>
          <p:cNvSpPr>
            <a:spLocks noChangeArrowheads="1"/>
          </p:cNvSpPr>
          <p:nvPr/>
        </p:nvSpPr>
        <p:spPr bwMode="auto">
          <a:xfrm>
            <a:off x="1298575" y="1871663"/>
            <a:ext cx="4670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ts val="600"/>
              </a:spcBef>
              <a:buClrTx/>
              <a:buSzTx/>
              <a:buFontTx/>
              <a:buNone/>
            </a:pPr>
            <a:r>
              <a:rPr lang="en-US" altLang="en-US" sz="2400" b="1">
                <a:solidFill>
                  <a:srgbClr val="0000CC"/>
                </a:solidFill>
                <a:latin typeface="Times New Roman" panose="02020603050405020304" pitchFamily="18" charset="0"/>
                <a:cs typeface="Times New Roman" panose="02020603050405020304" pitchFamily="18" charset="0"/>
              </a:rPr>
              <a:t>Kết quả xử lý vi phạm hành chính</a:t>
            </a:r>
            <a:endParaRPr lang="en-US" altLang="en-US" sz="2400">
              <a:solidFill>
                <a:srgbClr val="0000CC"/>
              </a:solidFill>
              <a:latin typeface=".VnTime" panose="020B7200000000000000" pitchFamily="34" charset="0"/>
              <a:cs typeface="Times New Roman" panose="02020603050405020304" pitchFamily="18" charset="0"/>
            </a:endParaRPr>
          </a:p>
        </p:txBody>
      </p:sp>
      <p:graphicFrame>
        <p:nvGraphicFramePr>
          <p:cNvPr id="2" name="Table 1"/>
          <p:cNvGraphicFramePr>
            <a:graphicFrameLocks noGrp="1"/>
          </p:cNvGraphicFramePr>
          <p:nvPr/>
        </p:nvGraphicFramePr>
        <p:xfrm>
          <a:off x="647700" y="4195763"/>
          <a:ext cx="7848600" cy="1189038"/>
        </p:xfrm>
        <a:graphic>
          <a:graphicData uri="http://schemas.openxmlformats.org/drawingml/2006/table">
            <a:tbl>
              <a:tblPr firstRow="1" bandRow="1">
                <a:tableStyleId>{5C22544A-7EE6-4342-B048-85BDC9FD1C3A}</a:tableStyleId>
              </a:tblPr>
              <a:tblGrid>
                <a:gridCol w="1308100"/>
                <a:gridCol w="1308100"/>
                <a:gridCol w="1308100"/>
                <a:gridCol w="1308100"/>
                <a:gridCol w="1308100"/>
                <a:gridCol w="1308100"/>
              </a:tblGrid>
              <a:tr h="396346">
                <a:tc>
                  <a:txBody>
                    <a:bodyPr/>
                    <a:lstStyle/>
                    <a:p>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2021</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2022</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2023</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dirty="0">
                        <a:latin typeface="Times New Roman" panose="02020603050405020304" pitchFamily="18" charset="0"/>
                        <a:cs typeface="Times New Roman" panose="02020603050405020304" pitchFamily="18" charset="0"/>
                      </a:endParaRPr>
                    </a:p>
                  </a:txBody>
                  <a:tcPr marT="45732" marB="45732"/>
                </a:tc>
              </a:tr>
              <a:tr h="396346">
                <a:tc>
                  <a:txBody>
                    <a:bodyPr/>
                    <a:lstStyle/>
                    <a:p>
                      <a:r>
                        <a:rPr lang="en-US" sz="2000" dirty="0" err="1" smtClean="0">
                          <a:latin typeface="Times New Roman" panose="02020603050405020304" pitchFamily="18" charset="0"/>
                          <a:cs typeface="Times New Roman" panose="02020603050405020304" pitchFamily="18" charset="0"/>
                        </a:rPr>
                        <a:t>Toàn</a:t>
                      </a:r>
                      <a:r>
                        <a:rPr lang="en-US" sz="2000" baseline="0" dirty="0" smtClean="0">
                          <a:latin typeface="Times New Roman" panose="02020603050405020304" pitchFamily="18" charset="0"/>
                          <a:cs typeface="Times New Roman" panose="02020603050405020304" pitchFamily="18" charset="0"/>
                        </a:rPr>
                        <a:t> TP</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b="0" dirty="0" smtClean="0">
                          <a:solidFill>
                            <a:schemeClr val="tx1"/>
                          </a:solidFill>
                          <a:latin typeface="Times New Roman" panose="02020603050405020304" pitchFamily="18" charset="0"/>
                          <a:cs typeface="Times New Roman" panose="02020603050405020304" pitchFamily="18" charset="0"/>
                        </a:rPr>
                        <a:t>98/</a:t>
                      </a:r>
                      <a:r>
                        <a:rPr lang="en-US" sz="2000" b="1" dirty="0" smtClean="0">
                          <a:solidFill>
                            <a:srgbClr val="0000CC"/>
                          </a:solidFill>
                          <a:latin typeface="Times New Roman" panose="02020603050405020304" pitchFamily="18" charset="0"/>
                          <a:cs typeface="Times New Roman" panose="02020603050405020304" pitchFamily="18" charset="0"/>
                        </a:rPr>
                        <a:t>553,5</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59/</a:t>
                      </a:r>
                      <a:r>
                        <a:rPr lang="en-US" sz="2000" b="1" dirty="0" smtClean="0">
                          <a:solidFill>
                            <a:srgbClr val="0000CC"/>
                          </a:solidFill>
                          <a:latin typeface="Times New Roman" panose="02020603050405020304" pitchFamily="18" charset="0"/>
                          <a:cs typeface="Times New Roman" panose="02020603050405020304" pitchFamily="18" charset="0"/>
                        </a:rPr>
                        <a:t>347,1</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r>
              <a:tr h="396346">
                <a:tc>
                  <a:txBody>
                    <a:bodyPr/>
                    <a:lstStyle/>
                    <a:p>
                      <a:r>
                        <a:rPr lang="en-US" sz="2000" dirty="0" smtClean="0">
                          <a:latin typeface="Times New Roman" panose="02020603050405020304" pitchFamily="18" charset="0"/>
                          <a:cs typeface="Times New Roman" panose="02020603050405020304" pitchFamily="18" charset="0"/>
                        </a:rPr>
                        <a:t>Chi </a:t>
                      </a:r>
                      <a:r>
                        <a:rPr lang="en-US" sz="2000" dirty="0" err="1" smtClean="0">
                          <a:latin typeface="Times New Roman" panose="02020603050405020304" pitchFamily="18" charset="0"/>
                          <a:cs typeface="Times New Roman" panose="02020603050405020304" pitchFamily="18" charset="0"/>
                        </a:rPr>
                        <a:t>cục</a:t>
                      </a:r>
                      <a:endParaRPr lang="en-US" sz="2000" dirty="0">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29/</a:t>
                      </a:r>
                      <a:r>
                        <a:rPr lang="en-US" sz="2000" b="1" dirty="0" smtClean="0">
                          <a:solidFill>
                            <a:srgbClr val="0000CC"/>
                          </a:solidFill>
                          <a:latin typeface="Times New Roman" panose="02020603050405020304" pitchFamily="18" charset="0"/>
                          <a:cs typeface="Times New Roman" panose="02020603050405020304" pitchFamily="18" charset="0"/>
                        </a:rPr>
                        <a:t>243,8</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dirty="0" smtClean="0">
                          <a:latin typeface="Times New Roman" panose="02020603050405020304" pitchFamily="18" charset="0"/>
                          <a:cs typeface="Times New Roman" panose="02020603050405020304" pitchFamily="18" charset="0"/>
                        </a:rPr>
                        <a:t>20/</a:t>
                      </a:r>
                      <a:r>
                        <a:rPr lang="en-US" sz="2000" b="1" dirty="0" smtClean="0">
                          <a:solidFill>
                            <a:srgbClr val="0000CC"/>
                          </a:solidFill>
                          <a:latin typeface="Times New Roman" panose="02020603050405020304" pitchFamily="18" charset="0"/>
                          <a:cs typeface="Times New Roman" panose="02020603050405020304" pitchFamily="18" charset="0"/>
                        </a:rPr>
                        <a:t>286,4</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r>
                        <a:rPr lang="en-US" sz="2000" b="1" dirty="0" smtClean="0">
                          <a:solidFill>
                            <a:srgbClr val="0000CC"/>
                          </a:solidFill>
                          <a:latin typeface="Times New Roman" panose="02020603050405020304" pitchFamily="18" charset="0"/>
                          <a:cs typeface="Times New Roman" panose="02020603050405020304" pitchFamily="18" charset="0"/>
                        </a:rPr>
                        <a:t>23/187,3</a:t>
                      </a: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c>
                  <a:txBody>
                    <a:bodyPr/>
                    <a:lstStyle/>
                    <a:p>
                      <a:pPr algn="ctr"/>
                      <a:endParaRPr lang="en-US" sz="2000" b="1" dirty="0">
                        <a:solidFill>
                          <a:srgbClr val="0000CC"/>
                        </a:solidFill>
                        <a:latin typeface="Times New Roman" panose="02020603050405020304" pitchFamily="18" charset="0"/>
                        <a:cs typeface="Times New Roman" panose="02020603050405020304" pitchFamily="18" charset="0"/>
                      </a:endParaRPr>
                    </a:p>
                  </a:txBody>
                  <a:tcPr marT="45732" marB="45732"/>
                </a:tc>
              </a:tr>
            </a:tbl>
          </a:graphicData>
        </a:graphic>
      </p:graphicFrame>
    </p:spTree>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228600" y="2133600"/>
            <a:ext cx="8686800" cy="3048000"/>
          </a:xfrm>
        </p:spPr>
        <p:txBody>
          <a:bodyPr/>
          <a:lstStyle/>
          <a:p>
            <a:pPr algn="just" eaLnBrk="1" hangingPunct="1">
              <a:lnSpc>
                <a:spcPct val="80000"/>
              </a:lnSpc>
            </a:pPr>
            <a:r>
              <a:rPr lang="vi-VN" altLang="en-US" sz="2200" smtClean="0">
                <a:latin typeface="Times New Roman" panose="02020603050405020304" pitchFamily="18" charset="0"/>
              </a:rPr>
              <a:t>Bước 1:</a:t>
            </a:r>
            <a:r>
              <a:rPr lang="en-US" altLang="en-US" sz="2200" smtClean="0">
                <a:latin typeface="Times New Roman" panose="02020603050405020304" pitchFamily="18" charset="0"/>
              </a:rPr>
              <a:t> (tiếp)</a:t>
            </a:r>
          </a:p>
          <a:p>
            <a:pPr algn="just" eaLnBrk="1" hangingPunct="1">
              <a:lnSpc>
                <a:spcPct val="80000"/>
              </a:lnSpc>
            </a:pPr>
            <a:endParaRPr lang="vi-VN" altLang="en-US" sz="10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200" smtClean="0">
                <a:latin typeface="Times New Roman" panose="02020603050405020304" pitchFamily="18" charset="0"/>
              </a:rPr>
              <a:t>	- </a:t>
            </a:r>
            <a:r>
              <a:rPr lang="vi-VN" altLang="en-US" sz="2200" smtClean="0">
                <a:latin typeface="Times New Roman" panose="02020603050405020304" pitchFamily="18" charset="0"/>
              </a:rPr>
              <a:t>Khuyến khích kiểm tra một số chỉ tiêu về chất lượng, an toàn thực phẩm đối với một số nguyên liệu thực phẩm bằng xét nghiệm nhanh.</a:t>
            </a:r>
            <a:endParaRPr lang="en-US" altLang="en-US" sz="2200" smtClean="0">
              <a:latin typeface="Times New Roman" panose="02020603050405020304" pitchFamily="18" charset="0"/>
            </a:endParaRPr>
          </a:p>
          <a:p>
            <a:pPr algn="just" eaLnBrk="1" hangingPunct="1">
              <a:lnSpc>
                <a:spcPct val="80000"/>
              </a:lnSpc>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200" smtClean="0">
                <a:latin typeface="Times New Roman" panose="02020603050405020304" pitchFamily="18" charset="0"/>
              </a:rPr>
              <a:t>	</a:t>
            </a:r>
            <a:r>
              <a:rPr lang="vi-VN" altLang="en-US" sz="2200" smtClean="0">
                <a:latin typeface="Times New Roman" panose="02020603050405020304" pitchFamily="18" charset="0"/>
              </a:rPr>
              <a:t>Trường hợp n</a:t>
            </a:r>
            <a:r>
              <a:rPr lang="en-US" altLang="en-US" sz="2200" smtClean="0">
                <a:latin typeface="Times New Roman" panose="02020603050405020304" pitchFamily="18" charset="0"/>
              </a:rPr>
              <a:t>g</a:t>
            </a:r>
            <a:r>
              <a:rPr lang="vi-VN" altLang="en-US" sz="2200" smtClean="0">
                <a:latin typeface="Times New Roman" panose="02020603050405020304" pitchFamily="18" charset="0"/>
              </a:rPr>
              <a:t>uyên liệu, thực phẩm được kiểm tra</a:t>
            </a:r>
            <a:r>
              <a:rPr lang="en-US" altLang="en-US" sz="2200" smtClean="0">
                <a:latin typeface="Times New Roman" panose="02020603050405020304" pitchFamily="18" charset="0"/>
              </a:rPr>
              <a:t>,</a:t>
            </a:r>
            <a:r>
              <a:rPr lang="vi-VN" altLang="en-US" sz="2200" smtClean="0">
                <a:latin typeface="Times New Roman" panose="02020603050405020304" pitchFamily="18" charset="0"/>
              </a:rPr>
              <a:t> đánh giá khôn</a:t>
            </a:r>
            <a:r>
              <a:rPr lang="en-US" altLang="en-US" sz="2200" smtClean="0">
                <a:latin typeface="Times New Roman" panose="02020603050405020304" pitchFamily="18" charset="0"/>
              </a:rPr>
              <a:t>g </a:t>
            </a:r>
            <a:r>
              <a:rPr lang="vi-VN" altLang="en-US" sz="2200" smtClean="0">
                <a:latin typeface="Times New Roman" panose="02020603050405020304" pitchFamily="18" charset="0"/>
              </a:rPr>
              <a:t>đạt yêu cầu về chất lượng, an toàn thực phẩm cần ghi rõ biện pháp xử lý với s</a:t>
            </a:r>
            <a:r>
              <a:rPr lang="en-US" altLang="en-US" sz="2200" smtClean="0">
                <a:latin typeface="Times New Roman" panose="02020603050405020304" pitchFamily="18" charset="0"/>
              </a:rPr>
              <a:t>ả</a:t>
            </a:r>
            <a:r>
              <a:rPr lang="vi-VN" altLang="en-US" sz="2200" smtClean="0">
                <a:latin typeface="Times New Roman" panose="02020603050405020304" pitchFamily="18" charset="0"/>
              </a:rPr>
              <a:t>n ph</a:t>
            </a:r>
            <a:r>
              <a:rPr lang="en-US" altLang="en-US" sz="2200" smtClean="0">
                <a:latin typeface="Times New Roman" panose="02020603050405020304" pitchFamily="18" charset="0"/>
              </a:rPr>
              <a:t>ẩ</a:t>
            </a:r>
            <a:r>
              <a:rPr lang="vi-VN" altLang="en-US" sz="2200" smtClean="0">
                <a:latin typeface="Times New Roman" panose="02020603050405020304" pitchFamily="18" charset="0"/>
              </a:rPr>
              <a:t>m như: loại bỏ, trả lại, tiêu hủy...</a:t>
            </a:r>
            <a:endParaRPr lang="en-US" altLang="en-US" sz="22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200" smtClean="0">
                <a:latin typeface="Times New Roman" panose="02020603050405020304" pitchFamily="18" charset="0"/>
              </a:rPr>
              <a:t>	</a:t>
            </a:r>
          </a:p>
          <a:p>
            <a:pPr algn="just" eaLnBrk="1" hangingPunct="1">
              <a:lnSpc>
                <a:spcPct val="80000"/>
              </a:lnSpc>
              <a:buFont typeface="Wingdings" panose="05000000000000000000" pitchFamily="2" charset="2"/>
              <a:buNone/>
            </a:pPr>
            <a:r>
              <a:rPr lang="en-US" altLang="en-US" sz="2200" smtClean="0">
                <a:latin typeface="Times New Roman" panose="02020603050405020304" pitchFamily="18" charset="0"/>
              </a:rPr>
              <a:t>	Nội dung kiểm tra Bước 1 được ghi vào mẫu số 1.</a:t>
            </a:r>
            <a:endParaRPr lang="vi-VN" altLang="en-US" sz="2200" smtClean="0">
              <a:latin typeface="Times New Roman" panose="02020603050405020304" pitchFamily="18" charset="0"/>
            </a:endParaRPr>
          </a:p>
        </p:txBody>
      </p:sp>
      <p:sp>
        <p:nvSpPr>
          <p:cNvPr id="43011" name="Text Box 8"/>
          <p:cNvSpPr txBox="1">
            <a:spLocks noChangeArrowheads="1"/>
          </p:cNvSpPr>
          <p:nvPr/>
        </p:nvSpPr>
        <p:spPr bwMode="auto">
          <a:xfrm>
            <a:off x="17526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a:t>
            </a:r>
            <a:r>
              <a:rPr lang="en-US" altLang="en-US" sz="2400" b="1">
                <a:solidFill>
                  <a:srgbClr val="0000CC"/>
                </a:solidFill>
                <a:latin typeface="Times New Roman" panose="02020603050405020304" pitchFamily="18" charset="0"/>
              </a:rPr>
              <a:t>                                                                HƯỚNG DẪN KIỂM THỰC BA BƯỚC</a:t>
            </a:r>
          </a:p>
        </p:txBody>
      </p:sp>
    </p:spTree>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28600" y="2209800"/>
            <a:ext cx="8686800" cy="3048000"/>
          </a:xfrm>
        </p:spPr>
        <p:txBody>
          <a:bodyPr/>
          <a:lstStyle/>
          <a:p>
            <a:pPr eaLnBrk="1" hangingPunct="1">
              <a:lnSpc>
                <a:spcPct val="80000"/>
              </a:lnSpc>
            </a:pPr>
            <a:r>
              <a:rPr lang="vi-VN" altLang="en-US" sz="2400" smtClean="0">
                <a:latin typeface="Times New Roman" panose="02020603050405020304" pitchFamily="18" charset="0"/>
              </a:rPr>
              <a:t>Bước 2: kiểm tra trong quá trình chế biến thức ăn</a:t>
            </a:r>
            <a:endParaRPr lang="en-US" altLang="en-US" sz="2400" smtClean="0">
              <a:latin typeface="Times New Roman" panose="02020603050405020304" pitchFamily="18" charset="0"/>
            </a:endParaRPr>
          </a:p>
          <a:p>
            <a:pPr eaLnBrk="1" hangingPunct="1">
              <a:lnSpc>
                <a:spcPct val="80000"/>
              </a:lnSpc>
            </a:pPr>
            <a:endParaRPr lang="vi-VN" altLang="en-US" sz="2400" smtClean="0">
              <a:latin typeface="Times New Roman" panose="02020603050405020304" pitchFamily="18" charset="0"/>
            </a:endParaRPr>
          </a:p>
          <a:p>
            <a:pPr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điều kiện vệ sinh tại cơ sở từ thời điểm b</a:t>
            </a:r>
            <a:r>
              <a:rPr lang="en-US" altLang="en-US" sz="2400" smtClean="0">
                <a:latin typeface="Times New Roman" panose="02020603050405020304" pitchFamily="18" charset="0"/>
              </a:rPr>
              <a:t>ắ</a:t>
            </a:r>
            <a:r>
              <a:rPr lang="vi-VN" altLang="en-US" sz="2400" smtClean="0">
                <a:latin typeface="Times New Roman" panose="02020603050405020304" pitchFamily="18" charset="0"/>
              </a:rPr>
              <a:t>t đầu sơ chế, chế biến cho đến khi thức ăn được chế biến xong:</a:t>
            </a:r>
            <a:endParaRPr lang="en-US" altLang="en-US" sz="2400" smtClean="0">
              <a:latin typeface="Times New Roman" panose="02020603050405020304" pitchFamily="18" charset="0"/>
            </a:endParaRPr>
          </a:p>
          <a:p>
            <a:pPr eaLnBrk="1" hangingPunct="1">
              <a:lnSpc>
                <a:spcPct val="80000"/>
              </a:lnSpc>
            </a:pPr>
            <a:endParaRPr lang="vi-VN" altLang="en-US" sz="1200" smtClean="0">
              <a:latin typeface="Times New Roman" panose="02020603050405020304" pitchFamily="18" charset="0"/>
            </a:endParaRPr>
          </a:p>
          <a:p>
            <a:pPr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Người tham gia chế biến: trang phục, mũ, găng tay...</a:t>
            </a:r>
            <a:endParaRPr lang="en-US" altLang="en-US" sz="2400" smtClean="0">
              <a:latin typeface="Times New Roman" panose="02020603050405020304" pitchFamily="18" charset="0"/>
            </a:endParaRPr>
          </a:p>
          <a:p>
            <a:pPr eaLnBrk="1" hangingPunct="1">
              <a:lnSpc>
                <a:spcPct val="80000"/>
              </a:lnSpc>
            </a:pPr>
            <a:endParaRPr lang="vi-VN" altLang="en-US" sz="1200" smtClean="0">
              <a:latin typeface="Times New Roman" panose="02020603050405020304" pitchFamily="18" charset="0"/>
            </a:endParaRPr>
          </a:p>
          <a:p>
            <a:pPr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Trang thiết bị dụng cụ chế biến</a:t>
            </a:r>
            <a:r>
              <a:rPr lang="en-US" altLang="en-US" sz="2400" smtClean="0">
                <a:latin typeface="Times New Roman" panose="02020603050405020304" pitchFamily="18" charset="0"/>
              </a:rPr>
              <a:t>, </a:t>
            </a:r>
            <a:r>
              <a:rPr lang="vi-VN" altLang="en-US" sz="2400" smtClean="0">
                <a:latin typeface="Times New Roman" panose="02020603050405020304" pitchFamily="18" charset="0"/>
              </a:rPr>
              <a:t>sử dụng dụng...</a:t>
            </a:r>
            <a:endParaRPr lang="en-US" altLang="en-US" sz="2400" smtClean="0">
              <a:latin typeface="Times New Roman" panose="02020603050405020304" pitchFamily="18" charset="0"/>
            </a:endParaRPr>
          </a:p>
          <a:p>
            <a:pPr eaLnBrk="1" hangingPunct="1">
              <a:lnSpc>
                <a:spcPct val="80000"/>
              </a:lnSpc>
            </a:pPr>
            <a:endParaRPr lang="vi-VN" altLang="en-US" sz="1400" smtClean="0">
              <a:latin typeface="Times New Roman" panose="02020603050405020304" pitchFamily="18" charset="0"/>
            </a:endParaRPr>
          </a:p>
          <a:p>
            <a:pPr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Vệ sinh khu vực chế biến: sàn nhà, thoát nước, thùng rác...</a:t>
            </a:r>
          </a:p>
        </p:txBody>
      </p:sp>
      <p:sp>
        <p:nvSpPr>
          <p:cNvPr id="44035" name="Text Box 8"/>
          <p:cNvSpPr txBox="1">
            <a:spLocks noChangeArrowheads="1"/>
          </p:cNvSpPr>
          <p:nvPr/>
        </p:nvSpPr>
        <p:spPr bwMode="auto">
          <a:xfrm>
            <a:off x="17526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a:t>
            </a:r>
            <a:r>
              <a:rPr lang="en-US" altLang="en-US" sz="2400" b="1">
                <a:solidFill>
                  <a:srgbClr val="0000CC"/>
                </a:solidFill>
                <a:latin typeface="Times New Roman" panose="02020603050405020304" pitchFamily="18" charset="0"/>
              </a:rPr>
              <a:t>                                                                HƯỚNG DẪN KIỂM THỰC BA BƯỚC</a:t>
            </a:r>
          </a:p>
        </p:txBody>
      </p:sp>
    </p:spTree>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28600" y="2362200"/>
            <a:ext cx="8686800" cy="3048000"/>
          </a:xfrm>
        </p:spPr>
        <p:txBody>
          <a:bodyPr/>
          <a:lstStyle/>
          <a:p>
            <a:pPr algn="just"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 </a:t>
            </a:r>
            <a:r>
              <a:rPr lang="vi-VN" altLang="en-US" sz="2400" smtClean="0">
                <a:latin typeface="Times New Roman" panose="02020603050405020304" pitchFamily="18" charset="0"/>
              </a:rPr>
              <a:t>Đánh giá cảm quan món ăn sau khi chế biến: trong quá trình sơ chế, chế biến, nếu phát hiện nguyên liệu, thức ăn có biểu hiện khác lạ (màu sắc, mùi vị...) c</a:t>
            </a:r>
            <a:r>
              <a:rPr lang="en-US" altLang="en-US" sz="2400" smtClean="0">
                <a:latin typeface="Times New Roman" panose="02020603050405020304" pitchFamily="18" charset="0"/>
              </a:rPr>
              <a:t>ầ</a:t>
            </a:r>
            <a:r>
              <a:rPr lang="vi-VN" altLang="en-US" sz="2400" smtClean="0">
                <a:latin typeface="Times New Roman" panose="02020603050405020304" pitchFamily="18" charset="0"/>
              </a:rPr>
              <a:t>n được kiểm tra, đánh giá và loại bỏ thực phẩm, thức ăn và ghi rõ biện pháp xử lý.</a:t>
            </a:r>
            <a:endParaRPr lang="en-US" altLang="en-US" sz="2400" smtClean="0">
              <a:latin typeface="Times New Roman" panose="02020603050405020304" pitchFamily="18" charset="0"/>
            </a:endParaRPr>
          </a:p>
          <a:p>
            <a:pPr algn="just" eaLnBrk="1" hangingPunct="1">
              <a:lnSpc>
                <a:spcPct val="80000"/>
              </a:lnSpc>
            </a:pP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Ghi chép ngày giờ bắt đầu và kết thúc chế biến của từng món ăn.</a:t>
            </a:r>
            <a:endParaRPr lang="en-US" altLang="en-US" sz="2400" smtClean="0">
              <a:latin typeface="Times New Roman" panose="02020603050405020304" pitchFamily="18" charset="0"/>
            </a:endParaRPr>
          </a:p>
          <a:p>
            <a:pPr algn="just" eaLnBrk="1" hangingPunct="1">
              <a:lnSpc>
                <a:spcPct val="80000"/>
              </a:lnSpc>
            </a:pPr>
            <a:endParaRPr lang="vi-VN" altLang="en-US" sz="1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a:t>
            </a:r>
            <a:r>
              <a:rPr lang="vi-VN" altLang="en-US" sz="2400" smtClean="0">
                <a:latin typeface="Times New Roman" panose="02020603050405020304" pitchFamily="18" charset="0"/>
              </a:rPr>
              <a:t>Các thông tin kiểm tra Bước 2 được ghi vào M</a:t>
            </a:r>
            <a:r>
              <a:rPr lang="en-US" altLang="en-US" sz="2400" smtClean="0">
                <a:latin typeface="Times New Roman" panose="02020603050405020304" pitchFamily="18" charset="0"/>
              </a:rPr>
              <a:t>ẫ</a:t>
            </a:r>
            <a:r>
              <a:rPr lang="vi-VN" altLang="en-US" sz="2400" smtClean="0">
                <a:latin typeface="Times New Roman" panose="02020603050405020304" pitchFamily="18" charset="0"/>
              </a:rPr>
              <a:t>u số </a:t>
            </a:r>
            <a:r>
              <a:rPr lang="en-US" altLang="en-US" sz="2400" smtClean="0">
                <a:latin typeface="Times New Roman" panose="02020603050405020304" pitchFamily="18" charset="0"/>
              </a:rPr>
              <a:t>2. </a:t>
            </a:r>
            <a:r>
              <a:rPr lang="en-US" altLang="en-US" sz="2400" b="1" smtClean="0">
                <a:solidFill>
                  <a:srgbClr val="0000CC"/>
                </a:solidFill>
                <a:latin typeface="Times New Roman" panose="02020603050405020304" pitchFamily="18" charset="0"/>
              </a:rPr>
              <a:t>	</a:t>
            </a:r>
            <a:endParaRPr lang="vi-VN" altLang="en-US" sz="2400" b="1" smtClean="0">
              <a:solidFill>
                <a:srgbClr val="0000CC"/>
              </a:solidFill>
              <a:latin typeface="Times New Roman" panose="02020603050405020304" pitchFamily="18" charset="0"/>
            </a:endParaRPr>
          </a:p>
        </p:txBody>
      </p:sp>
      <p:sp>
        <p:nvSpPr>
          <p:cNvPr id="45059" name="Text Box 7"/>
          <p:cNvSpPr txBox="1">
            <a:spLocks noChangeArrowheads="1"/>
          </p:cNvSpPr>
          <p:nvPr/>
        </p:nvSpPr>
        <p:spPr bwMode="auto">
          <a:xfrm>
            <a:off x="17526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a:t>
            </a:r>
            <a:r>
              <a:rPr lang="en-US" altLang="en-US" sz="2400" b="1">
                <a:solidFill>
                  <a:srgbClr val="0000CC"/>
                </a:solidFill>
                <a:latin typeface="Times New Roman" panose="02020603050405020304" pitchFamily="18" charset="0"/>
              </a:rPr>
              <a:t>                                                                HƯỚNG DẪN KIỂM THỰC BA BƯỚC</a:t>
            </a:r>
          </a:p>
        </p:txBody>
      </p:sp>
    </p:spTree>
  </p:cSld>
  <p:clrMapOvr>
    <a:masterClrMapping/>
  </p:clrMapOvr>
  <p:transition spd="slow">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228600" y="1968500"/>
            <a:ext cx="8686800" cy="3048000"/>
          </a:xfrm>
        </p:spPr>
        <p:txBody>
          <a:bodyPr/>
          <a:lstStyle/>
          <a:p>
            <a:pPr algn="just" eaLnBrk="1" hangingPunct="1">
              <a:lnSpc>
                <a:spcPct val="80000"/>
              </a:lnSpc>
            </a:pPr>
            <a:r>
              <a:rPr lang="vi-VN" altLang="en-US" sz="2400" smtClean="0">
                <a:latin typeface="Times New Roman" panose="02020603050405020304" pitchFamily="18" charset="0"/>
              </a:rPr>
              <a:t>Bước 3: kiểm tra trước khi ăn</a:t>
            </a:r>
            <a:endParaRPr lang="en-US" altLang="en-US" sz="2400" smtClean="0">
              <a:latin typeface="Times New Roman" panose="02020603050405020304" pitchFamily="18" charset="0"/>
            </a:endParaRPr>
          </a:p>
          <a:p>
            <a:pPr algn="just" eaLnBrk="1" hangingPunct="1">
              <a:lnSpc>
                <a:spcPct val="80000"/>
              </a:lnSpc>
            </a:pPr>
            <a:endParaRPr lang="vi-VN" altLang="en-US" sz="10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việc chia thức ăn, khu vực bày thức ăn</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10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các món ăn đối chiếu với thực đơn bữa ăn.</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vệ sinh bát, đĩa, dụng cụ ăn uống.</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10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Kiểm tra dụng cụ che đậy, trang thiết bị phương tiện b</a:t>
            </a:r>
            <a:r>
              <a:rPr lang="en-US" altLang="en-US" sz="2400" smtClean="0">
                <a:latin typeface="Times New Roman" panose="02020603050405020304" pitchFamily="18" charset="0"/>
              </a:rPr>
              <a:t>ả</a:t>
            </a:r>
            <a:r>
              <a:rPr lang="vi-VN" altLang="en-US" sz="2400" smtClean="0">
                <a:latin typeface="Times New Roman" panose="02020603050405020304" pitchFamily="18" charset="0"/>
              </a:rPr>
              <a:t>o qu</a:t>
            </a:r>
            <a:r>
              <a:rPr lang="en-US" altLang="en-US" sz="2400" smtClean="0">
                <a:latin typeface="Times New Roman" panose="02020603050405020304" pitchFamily="18" charset="0"/>
              </a:rPr>
              <a:t>ả</a:t>
            </a:r>
            <a:r>
              <a:rPr lang="vi-VN" altLang="en-US" sz="2400" smtClean="0">
                <a:latin typeface="Times New Roman" panose="02020603050405020304" pitchFamily="18" charset="0"/>
              </a:rPr>
              <a:t>n thức ăn (đối với thực phẩm không </a:t>
            </a:r>
            <a:r>
              <a:rPr lang="en-US" altLang="en-US" sz="2400" smtClean="0">
                <a:latin typeface="Times New Roman" panose="02020603050405020304" pitchFamily="18" charset="0"/>
              </a:rPr>
              <a:t>ă</a:t>
            </a:r>
            <a:r>
              <a:rPr lang="vi-VN" altLang="en-US" sz="2400" smtClean="0">
                <a:latin typeface="Times New Roman" panose="02020603050405020304" pitchFamily="18" charset="0"/>
              </a:rPr>
              <a:t>n ngay hoặc vận chuy</a:t>
            </a:r>
            <a:r>
              <a:rPr lang="en-US" altLang="en-US" sz="2400" smtClean="0">
                <a:latin typeface="Times New Roman" panose="02020603050405020304" pitchFamily="18" charset="0"/>
              </a:rPr>
              <a:t>ể</a:t>
            </a:r>
            <a:r>
              <a:rPr lang="vi-VN" altLang="en-US" sz="2400" smtClean="0">
                <a:latin typeface="Times New Roman" panose="02020603050405020304" pitchFamily="18" charset="0"/>
              </a:rPr>
              <a:t>n đi nơi khác).</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Đánh giá cảm quan về các món ăn, trườn</a:t>
            </a:r>
            <a:r>
              <a:rPr lang="en-US" altLang="en-US" sz="2400" smtClean="0">
                <a:latin typeface="Times New Roman" panose="02020603050405020304" pitchFamily="18" charset="0"/>
              </a:rPr>
              <a:t>g</a:t>
            </a:r>
            <a:r>
              <a:rPr lang="vi-VN" altLang="en-US" sz="2400" smtClean="0">
                <a:latin typeface="Times New Roman" panose="02020603050405020304" pitchFamily="18" charset="0"/>
              </a:rPr>
              <a:t> h</a:t>
            </a:r>
            <a:r>
              <a:rPr lang="en-US" altLang="en-US" sz="2400" smtClean="0">
                <a:latin typeface="Times New Roman" panose="02020603050405020304" pitchFamily="18" charset="0"/>
              </a:rPr>
              <a:t>ợ</a:t>
            </a:r>
            <a:r>
              <a:rPr lang="vi-VN" altLang="en-US" sz="2400" smtClean="0">
                <a:latin typeface="Times New Roman" panose="02020603050405020304" pitchFamily="18" charset="0"/>
              </a:rPr>
              <a:t>p món ăn có dấu hiệu bất thường hoặc mùi, vị lạ thì phải có biện pháp xử lý kịp thời và ghi chép cụ thể.</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a:t>
            </a:r>
            <a:r>
              <a:rPr lang="vi-VN" altLang="en-US" sz="2400" smtClean="0">
                <a:latin typeface="Times New Roman" panose="02020603050405020304" pitchFamily="18" charset="0"/>
              </a:rPr>
              <a:t>Các thông tin kiểm tra Bước 3 được ghi vào Mẫu số 3</a:t>
            </a:r>
            <a:r>
              <a:rPr lang="en-US" altLang="en-US" sz="2400" smtClean="0">
                <a:latin typeface="Times New Roman" panose="02020603050405020304" pitchFamily="18" charset="0"/>
              </a:rPr>
              <a:t>.</a:t>
            </a:r>
            <a:endParaRPr lang="vi-VN" altLang="en-US" sz="2400" smtClean="0">
              <a:latin typeface="Times New Roman" panose="02020603050405020304" pitchFamily="18" charset="0"/>
            </a:endParaRPr>
          </a:p>
        </p:txBody>
      </p:sp>
      <p:sp>
        <p:nvSpPr>
          <p:cNvPr id="46083" name="Text Box 7"/>
          <p:cNvSpPr txBox="1">
            <a:spLocks noChangeArrowheads="1"/>
          </p:cNvSpPr>
          <p:nvPr/>
        </p:nvSpPr>
        <p:spPr bwMode="auto">
          <a:xfrm>
            <a:off x="1752600" y="6858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a:t>
            </a:r>
            <a:r>
              <a:rPr lang="en-US" altLang="en-US" sz="2400" b="1">
                <a:solidFill>
                  <a:srgbClr val="0000CC"/>
                </a:solidFill>
                <a:latin typeface="Times New Roman" panose="02020603050405020304" pitchFamily="18" charset="0"/>
              </a:rPr>
              <a:t>                                                                HƯỚNG DẪN KIỂM THỰC BA BƯỚC</a:t>
            </a:r>
          </a:p>
        </p:txBody>
      </p:sp>
    </p:spTree>
  </p:cSld>
  <p:clrMapOvr>
    <a:masterClrMapping/>
  </p:clrMapOvr>
  <p:transition spd="slow">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52400" y="2514600"/>
            <a:ext cx="8686800" cy="3048000"/>
          </a:xfrm>
        </p:spPr>
        <p:txBody>
          <a:bodyPr/>
          <a:lstStyle/>
          <a:p>
            <a:pPr algn="just"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a:t>
            </a:r>
            <a:r>
              <a:rPr lang="vi-VN" altLang="en-US" sz="2400" smtClean="0">
                <a:latin typeface="Times New Roman" panose="02020603050405020304" pitchFamily="18" charset="0"/>
              </a:rPr>
              <a:t>Dụng cụ lưu mẫu thức ăn</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1. Dụng cụ lưu mẫu thức ăn phải có nắp đậy kín, chứa được ít nhất 100 gam đối với thức ăn khô, đặc hoặc 150 ml đối với thức ăn lỏng.</a:t>
            </a:r>
            <a:endParaRPr lang="en-US" altLang="en-US" sz="2400" smtClean="0">
              <a:latin typeface="Times New Roman" panose="02020603050405020304" pitchFamily="18" charset="0"/>
            </a:endParaRPr>
          </a:p>
          <a:p>
            <a:pPr algn="just" eaLnBrk="1" hangingPunct="1">
              <a:lnSpc>
                <a:spcPct val="80000"/>
              </a:lnSpc>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2. Dụng cụ lấy mẫu, lưu mẫu thức </a:t>
            </a:r>
            <a:r>
              <a:rPr lang="en-US" altLang="en-US" sz="2400" smtClean="0">
                <a:latin typeface="Times New Roman" panose="02020603050405020304" pitchFamily="18" charset="0"/>
              </a:rPr>
              <a:t>ă</a:t>
            </a:r>
            <a:r>
              <a:rPr lang="vi-VN" altLang="en-US" sz="2400" smtClean="0">
                <a:latin typeface="Times New Roman" panose="02020603050405020304" pitchFamily="18" charset="0"/>
              </a:rPr>
              <a:t>n phải được rửa sạch và tiệt trùng trước khi sử dụng.</a:t>
            </a:r>
            <a:r>
              <a:rPr lang="en-US" altLang="en-US" sz="2400" smtClean="0">
                <a:latin typeface="Times New Roman" panose="02020603050405020304" pitchFamily="18" charset="0"/>
              </a:rPr>
              <a:t> </a:t>
            </a:r>
            <a:endParaRPr lang="vi-VN" altLang="en-US" sz="2400" smtClean="0">
              <a:latin typeface="Times New Roman" panose="02020603050405020304" pitchFamily="18" charset="0"/>
            </a:endParaRPr>
          </a:p>
        </p:txBody>
      </p:sp>
      <p:sp>
        <p:nvSpPr>
          <p:cNvPr id="47107" name="Text Box 6"/>
          <p:cNvSpPr txBox="1">
            <a:spLocks noChangeArrowheads="1"/>
          </p:cNvSpPr>
          <p:nvPr/>
        </p:nvSpPr>
        <p:spPr bwMode="auto">
          <a:xfrm>
            <a:off x="2438400" y="7620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III</a:t>
            </a:r>
            <a:r>
              <a:rPr lang="en-US" altLang="en-US" sz="2400" b="1">
                <a:solidFill>
                  <a:srgbClr val="0000CC"/>
                </a:solidFill>
                <a:latin typeface="Times New Roman" panose="02020603050405020304" pitchFamily="18" charset="0"/>
              </a:rPr>
              <a:t>                                       LƯU MẪU THỨC ĂN</a:t>
            </a:r>
          </a:p>
        </p:txBody>
      </p:sp>
    </p:spTree>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228600" y="2133600"/>
            <a:ext cx="8686800" cy="4343400"/>
          </a:xfrm>
        </p:spPr>
        <p:txBody>
          <a:bodyPr/>
          <a:lstStyle/>
          <a:p>
            <a:pPr algn="just" eaLnBrk="1" hangingPunct="1">
              <a:lnSpc>
                <a:spcPct val="80000"/>
              </a:lnSpc>
            </a:pPr>
            <a:r>
              <a:rPr lang="vi-VN" altLang="en-US" sz="2400" smtClean="0">
                <a:latin typeface="Times New Roman" panose="02020603050405020304" pitchFamily="18" charset="0"/>
              </a:rPr>
              <a:t>Lấy mẫu thức ăn</a:t>
            </a:r>
            <a:endParaRPr lang="en-US" altLang="en-US" sz="2400" smtClean="0">
              <a:latin typeface="Times New Roman" panose="02020603050405020304" pitchFamily="18" charset="0"/>
            </a:endParaRPr>
          </a:p>
          <a:p>
            <a:pPr algn="just" eaLnBrk="1" hangingPunct="1">
              <a:lnSpc>
                <a:spcPct val="80000"/>
              </a:lnSpc>
            </a:pPr>
            <a:endParaRPr lang="vi-VN" altLang="en-US" sz="10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1. </a:t>
            </a:r>
            <a:r>
              <a:rPr lang="vi-VN" altLang="en-US" sz="2400" smtClean="0">
                <a:latin typeface="Times New Roman" panose="02020603050405020304" pitchFamily="18" charset="0"/>
              </a:rPr>
              <a:t>Mỗi món ăn được lấy và lưu vào dụng cụ lưu mẫu riêng và được niêm phong. Mẫu thức ăn được lấy trước khi bắt đầu ăn hoặc trước khi vận chuyển đi nơi khác. Mẫu thức ăn được lưu ngay sau khi lấy.</a:t>
            </a:r>
            <a:endParaRPr lang="en-US" altLang="en-US" sz="2400" smtClean="0">
              <a:latin typeface="Times New Roman" panose="02020603050405020304" pitchFamily="18" charset="0"/>
            </a:endParaRPr>
          </a:p>
          <a:p>
            <a:pPr algn="just" eaLnBrk="1" hangingPunct="1">
              <a:lnSpc>
                <a:spcPct val="80000"/>
              </a:lnSpc>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2. Lượng mẫu thức ăn:</a:t>
            </a: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Thức ăn đặc</a:t>
            </a:r>
            <a:r>
              <a:rPr lang="en-US" altLang="en-US" sz="2400" smtClean="0">
                <a:latin typeface="Times New Roman" panose="02020603050405020304" pitchFamily="18" charset="0"/>
              </a:rPr>
              <a:t>: c</a:t>
            </a:r>
            <a:r>
              <a:rPr lang="vi-VN" altLang="en-US" sz="2400" smtClean="0">
                <a:latin typeface="Times New Roman" panose="02020603050405020304" pitchFamily="18" charset="0"/>
              </a:rPr>
              <a:t>ác món xào, hấp, rau</a:t>
            </a:r>
            <a:r>
              <a:rPr lang="en-US" altLang="en-US" sz="2400" smtClean="0">
                <a:latin typeface="Times New Roman" panose="02020603050405020304" pitchFamily="18" charset="0"/>
              </a:rPr>
              <a:t>...</a:t>
            </a:r>
            <a:r>
              <a:rPr lang="vi-VN" altLang="en-US" sz="2400" smtClean="0">
                <a:latin typeface="Times New Roman" panose="02020603050405020304" pitchFamily="18" charset="0"/>
              </a:rPr>
              <a:t>: tối thiểu 100 gam.</a:t>
            </a: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 </a:t>
            </a:r>
            <a:r>
              <a:rPr lang="vi-VN" altLang="en-US" sz="2400" smtClean="0">
                <a:latin typeface="Times New Roman" panose="02020603050405020304" pitchFamily="18" charset="0"/>
              </a:rPr>
              <a:t>Thức ăn lỏng (súp, canh...): tối thiểu 150 ml.</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9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3. Thông tin mẫu lưu:</a:t>
            </a: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a:t>
            </a:r>
            <a:r>
              <a:rPr lang="vi-VN" altLang="en-US" sz="2400" smtClean="0">
                <a:latin typeface="Times New Roman" panose="02020603050405020304" pitchFamily="18" charset="0"/>
              </a:rPr>
              <a:t>Các thông tin về mẫu thức ăn lưu được ghi trên nhãn theo Mẫu số 4.</a:t>
            </a:r>
            <a:r>
              <a:rPr lang="en-US" altLang="en-US" sz="2400" smtClean="0">
                <a:latin typeface="Times New Roman" panose="02020603050405020304" pitchFamily="18" charset="0"/>
              </a:rPr>
              <a:t> </a:t>
            </a:r>
            <a:endParaRPr lang="vi-VN" altLang="en-US" sz="2400" smtClean="0">
              <a:latin typeface="Times New Roman" panose="02020603050405020304" pitchFamily="18" charset="0"/>
            </a:endParaRPr>
          </a:p>
        </p:txBody>
      </p:sp>
      <p:sp>
        <p:nvSpPr>
          <p:cNvPr id="48131" name="Text Box 8"/>
          <p:cNvSpPr txBox="1">
            <a:spLocks noChangeArrowheads="1"/>
          </p:cNvSpPr>
          <p:nvPr/>
        </p:nvSpPr>
        <p:spPr bwMode="auto">
          <a:xfrm>
            <a:off x="2438400" y="7620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III</a:t>
            </a:r>
            <a:r>
              <a:rPr lang="en-US" altLang="en-US" sz="2400" b="1">
                <a:solidFill>
                  <a:srgbClr val="0000CC"/>
                </a:solidFill>
                <a:latin typeface="Times New Roman" panose="02020603050405020304" pitchFamily="18" charset="0"/>
              </a:rPr>
              <a:t>                                       LƯU MẪU THỨC ĂN</a:t>
            </a:r>
          </a:p>
        </p:txBody>
      </p:sp>
    </p:spTree>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28600" y="2133600"/>
            <a:ext cx="8686800" cy="3048000"/>
          </a:xfrm>
        </p:spPr>
        <p:txBody>
          <a:bodyPr/>
          <a:lstStyle/>
          <a:p>
            <a:pPr algn="just"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a:t>
            </a:r>
            <a:r>
              <a:rPr lang="vi-VN" altLang="en-US" sz="2400" smtClean="0">
                <a:latin typeface="Times New Roman" panose="02020603050405020304" pitchFamily="18" charset="0"/>
              </a:rPr>
              <a:t>Bảo quản mẫu thức ăn lưu</a:t>
            </a:r>
            <a:endParaRPr lang="en-US"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endParaRPr lang="vi-VN" altLang="en-US" sz="2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1. Mẫu thức ăn được bảo quản riêng biệt với các thực phẩm khác, nhiệt độ bảo quản mẫu thức ăn lưu từ 2°</a:t>
            </a:r>
            <a:r>
              <a:rPr lang="en-US" altLang="en-US" sz="2400" smtClean="0">
                <a:latin typeface="Times New Roman" panose="02020603050405020304" pitchFamily="18" charset="0"/>
              </a:rPr>
              <a:t>C </a:t>
            </a:r>
            <a:r>
              <a:rPr lang="vi-VN" altLang="en-US" sz="2400" smtClean="0">
                <a:latin typeface="Times New Roman" panose="02020603050405020304" pitchFamily="18" charset="0"/>
              </a:rPr>
              <a:t>đến 8°</a:t>
            </a:r>
            <a:r>
              <a:rPr lang="en-US" altLang="en-US" sz="2400" smtClean="0">
                <a:latin typeface="Times New Roman" panose="02020603050405020304" pitchFamily="18" charset="0"/>
              </a:rPr>
              <a:t>C</a:t>
            </a:r>
            <a:r>
              <a:rPr lang="vi-VN" altLang="en-US" sz="2400" smtClean="0">
                <a:latin typeface="Times New Roman" panose="02020603050405020304" pitchFamily="18" charset="0"/>
              </a:rPr>
              <a:t>.</a:t>
            </a:r>
            <a:endParaRPr lang="en-US" altLang="en-US" sz="2400" smtClean="0">
              <a:latin typeface="Times New Roman" panose="02020603050405020304" pitchFamily="18" charset="0"/>
            </a:endParaRPr>
          </a:p>
          <a:p>
            <a:pPr algn="just" eaLnBrk="1" hangingPunct="1">
              <a:lnSpc>
                <a:spcPct val="80000"/>
              </a:lnSpc>
            </a:pPr>
            <a:endParaRPr lang="vi-VN" altLang="en-US" sz="12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2. Thời gian lưu mẫu thức ăn ít nhất là 24 giờ kể từ khi lấy mẫu thức ăn. Khi có nghi ngờ ngộ độc thực phẩm hoặc có yêu cầu của cơ quan qu</a:t>
            </a:r>
            <a:r>
              <a:rPr lang="en-US" altLang="en-US" sz="2400" smtClean="0">
                <a:latin typeface="Times New Roman" panose="02020603050405020304" pitchFamily="18" charset="0"/>
              </a:rPr>
              <a:t>ả</a:t>
            </a:r>
            <a:r>
              <a:rPr lang="vi-VN" altLang="en-US" sz="2400" smtClean="0">
                <a:latin typeface="Times New Roman" panose="02020603050405020304" pitchFamily="18" charset="0"/>
              </a:rPr>
              <a:t>n lý thì không được hủy mẫu lưu cho đến khi có thông báo khác.</a:t>
            </a:r>
            <a:endParaRPr lang="en-US" altLang="en-US" sz="2400" smtClean="0">
              <a:latin typeface="Times New Roman" panose="02020603050405020304" pitchFamily="18" charset="0"/>
            </a:endParaRPr>
          </a:p>
          <a:p>
            <a:pPr algn="just" eaLnBrk="1" hangingPunct="1">
              <a:lnSpc>
                <a:spcPct val="80000"/>
              </a:lnSpc>
            </a:pPr>
            <a:endParaRPr lang="en-US" altLang="en-US" sz="12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vi-VN" altLang="en-US" sz="2400" smtClean="0">
                <a:latin typeface="Times New Roman" panose="02020603050405020304" pitchFamily="18" charset="0"/>
              </a:rPr>
              <a:t>3. Thời gian lấy và thời gian huỷ mẫu lưu theo Mẫu số 5 Phụ lục 2: Mẫu biểu lưu mẫu thức ăn và hủy mẫu thức ăn lưu.</a:t>
            </a:r>
            <a:r>
              <a:rPr lang="en-US" altLang="en-US" sz="2400" smtClean="0">
                <a:latin typeface="Times New Roman" panose="02020603050405020304" pitchFamily="18" charset="0"/>
              </a:rPr>
              <a:t> </a:t>
            </a:r>
            <a:endParaRPr lang="vi-VN" altLang="en-US" sz="2400" smtClean="0">
              <a:latin typeface="Times New Roman" panose="02020603050405020304" pitchFamily="18" charset="0"/>
            </a:endParaRPr>
          </a:p>
        </p:txBody>
      </p:sp>
      <p:sp>
        <p:nvSpPr>
          <p:cNvPr id="49155" name="Text Box 7"/>
          <p:cNvSpPr txBox="1">
            <a:spLocks noChangeArrowheads="1"/>
          </p:cNvSpPr>
          <p:nvPr/>
        </p:nvSpPr>
        <p:spPr bwMode="auto">
          <a:xfrm>
            <a:off x="2438400" y="7620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III</a:t>
            </a:r>
            <a:r>
              <a:rPr lang="en-US" altLang="en-US" sz="2400" b="1">
                <a:solidFill>
                  <a:srgbClr val="0000CC"/>
                </a:solidFill>
                <a:latin typeface="Times New Roman" panose="02020603050405020304" pitchFamily="18" charset="0"/>
              </a:rPr>
              <a:t>                                       LƯU MẪU THỨC ĂN</a:t>
            </a:r>
          </a:p>
        </p:txBody>
      </p:sp>
    </p:spTree>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28600" y="2133600"/>
            <a:ext cx="8686800" cy="3048000"/>
          </a:xfrm>
        </p:spPr>
        <p:txBody>
          <a:bodyPr/>
          <a:lstStyle/>
          <a:p>
            <a:pPr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a:t>
            </a:r>
            <a:r>
              <a:rPr lang="vi-VN" altLang="en-US" sz="2400" smtClean="0">
                <a:latin typeface="Times New Roman" panose="02020603050405020304" pitchFamily="18" charset="0"/>
              </a:rPr>
              <a:t>Trách nhiệm của cơ sở kinh doanh dịch vụ ăn uống</a:t>
            </a:r>
            <a:r>
              <a:rPr lang="en-US" altLang="en-US" sz="2400" smtClean="0">
                <a:latin typeface="Times New Roman" panose="02020603050405020304" pitchFamily="18" charset="0"/>
              </a:rPr>
              <a:t>.</a:t>
            </a:r>
          </a:p>
          <a:p>
            <a:pPr eaLnBrk="1" hangingPunct="1">
              <a:lnSpc>
                <a:spcPct val="80000"/>
              </a:lnSpc>
              <a:buFont typeface="Wingdings" panose="05000000000000000000" pitchFamily="2" charset="2"/>
              <a:buNone/>
            </a:pPr>
            <a:endParaRPr lang="vi-VN" altLang="en-US" sz="2400" smtClean="0">
              <a:latin typeface="Times New Roman" panose="02020603050405020304" pitchFamily="18" charset="0"/>
            </a:endParaRPr>
          </a:p>
          <a:p>
            <a:pPr eaLnBrk="1" hangingPunct="1">
              <a:lnSpc>
                <a:spcPct val="80000"/>
              </a:lnSpc>
              <a:buFont typeface="Wingdings" panose="05000000000000000000" pitchFamily="2" charset="2"/>
              <a:buNone/>
            </a:pPr>
            <a:r>
              <a:rPr lang="vi-VN" altLang="en-US" sz="2400" smtClean="0">
                <a:latin typeface="Times New Roman" panose="02020603050405020304" pitchFamily="18" charset="0"/>
              </a:rPr>
              <a:t>1. Thực hiện việc kiểm thực ba bước và lưu mẫu thức ăn theo các nội dung của hướng dẫn này và lưu hồ sơ tại cơ sở.</a:t>
            </a:r>
            <a:endParaRPr lang="en-US" altLang="en-US" sz="2400" smtClean="0">
              <a:latin typeface="Times New Roman" panose="02020603050405020304" pitchFamily="18" charset="0"/>
            </a:endParaRPr>
          </a:p>
          <a:p>
            <a:pPr eaLnBrk="1" hangingPunct="1">
              <a:lnSpc>
                <a:spcPct val="80000"/>
              </a:lnSpc>
            </a:pPr>
            <a:endParaRPr lang="vi-VN" altLang="en-US" sz="2400" smtClean="0">
              <a:latin typeface="Times New Roman" panose="02020603050405020304" pitchFamily="18" charset="0"/>
            </a:endParaRPr>
          </a:p>
          <a:p>
            <a:pPr eaLnBrk="1" hangingPunct="1">
              <a:lnSpc>
                <a:spcPct val="80000"/>
              </a:lnSpc>
              <a:buFont typeface="Wingdings" panose="05000000000000000000" pitchFamily="2" charset="2"/>
              <a:buNone/>
            </a:pPr>
            <a:r>
              <a:rPr lang="vi-VN" altLang="en-US" sz="2400" smtClean="0">
                <a:latin typeface="Times New Roman" panose="02020603050405020304" pitchFamily="18" charset="0"/>
              </a:rPr>
              <a:t>2. Trong quá trình thực hiện nếu có khó khăn vướng mắc báo cáo với Chi cục An toàn vệ sinh thực phẩm các tỉnh, thành phố trực thuộc Trun</a:t>
            </a:r>
            <a:r>
              <a:rPr lang="en-US" altLang="en-US" sz="2400" smtClean="0">
                <a:latin typeface="Times New Roman" panose="02020603050405020304" pitchFamily="18" charset="0"/>
              </a:rPr>
              <a:t>g</a:t>
            </a:r>
            <a:r>
              <a:rPr lang="vi-VN" altLang="en-US" sz="2400" smtClean="0">
                <a:latin typeface="Times New Roman" panose="02020603050405020304" pitchFamily="18" charset="0"/>
              </a:rPr>
              <a:t> ương.</a:t>
            </a:r>
            <a:r>
              <a:rPr lang="en-US" altLang="en-US" sz="2400" smtClean="0">
                <a:latin typeface="Times New Roman" panose="02020603050405020304" pitchFamily="18" charset="0"/>
              </a:rPr>
              <a:t> </a:t>
            </a:r>
            <a:endParaRPr lang="vi-VN" altLang="en-US" sz="2400" smtClean="0">
              <a:latin typeface="Times New Roman" panose="02020603050405020304" pitchFamily="18" charset="0"/>
            </a:endParaRPr>
          </a:p>
        </p:txBody>
      </p:sp>
      <p:sp>
        <p:nvSpPr>
          <p:cNvPr id="50179" name="Text Box 7"/>
          <p:cNvSpPr txBox="1">
            <a:spLocks noChangeArrowheads="1"/>
          </p:cNvSpPr>
          <p:nvPr/>
        </p:nvSpPr>
        <p:spPr bwMode="auto">
          <a:xfrm>
            <a:off x="2057400" y="609600"/>
            <a:ext cx="464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IV                                             </a:t>
            </a:r>
            <a:r>
              <a:rPr lang="en-US" altLang="en-US" sz="2400" b="1">
                <a:solidFill>
                  <a:srgbClr val="0000CC"/>
                </a:solidFill>
                <a:latin typeface="Times New Roman" panose="02020603050405020304" pitchFamily="18" charset="0"/>
              </a:rPr>
              <a:t>THỰC HIỆN</a:t>
            </a:r>
          </a:p>
        </p:txBody>
      </p:sp>
    </p:spTree>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228600" y="2133600"/>
            <a:ext cx="8686800" cy="3048000"/>
          </a:xfrm>
        </p:spPr>
        <p:txBody>
          <a:bodyPr/>
          <a:lstStyle/>
          <a:p>
            <a:pPr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a:t>
            </a:r>
            <a:r>
              <a:rPr lang="vi-VN" altLang="en-US" sz="2400" smtClean="0">
                <a:latin typeface="Times New Roman" panose="02020603050405020304" pitchFamily="18" charset="0"/>
              </a:rPr>
              <a:t>Trách nhiệm của Chi cục An toàn vệ sinh thực phẩm</a:t>
            </a:r>
            <a:endParaRPr lang="en-US" altLang="en-US" sz="2400" smtClean="0">
              <a:latin typeface="Times New Roman" panose="02020603050405020304" pitchFamily="18" charset="0"/>
            </a:endParaRPr>
          </a:p>
          <a:p>
            <a:pPr eaLnBrk="1" hangingPunct="1">
              <a:lnSpc>
                <a:spcPct val="80000"/>
              </a:lnSpc>
              <a:buFont typeface="Wingdings" panose="05000000000000000000" pitchFamily="2" charset="2"/>
              <a:buNone/>
            </a:pPr>
            <a:endParaRPr lang="vi-VN" altLang="en-US" sz="18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		</a:t>
            </a:r>
            <a:r>
              <a:rPr lang="vi-VN" altLang="en-US" sz="2400" smtClean="0">
                <a:latin typeface="Times New Roman" panose="02020603050405020304" pitchFamily="18" charset="0"/>
              </a:rPr>
              <a:t>Chi cục An toàn vệ sinh thực phẩm các t</a:t>
            </a:r>
            <a:r>
              <a:rPr lang="en-US" altLang="en-US" sz="2400" smtClean="0">
                <a:latin typeface="Times New Roman" panose="02020603050405020304" pitchFamily="18" charset="0"/>
              </a:rPr>
              <a:t>ỉ</a:t>
            </a:r>
            <a:r>
              <a:rPr lang="vi-VN" altLang="en-US" sz="2400" smtClean="0">
                <a:latin typeface="Times New Roman" panose="02020603050405020304" pitchFamily="18" charset="0"/>
              </a:rPr>
              <a:t>nh, thành phố trực thuộc Trung ương tổ chức hướng dẫn, tuyên truyền, phổ biến và ki</a:t>
            </a:r>
            <a:r>
              <a:rPr lang="en-US" altLang="en-US" sz="2400" smtClean="0">
                <a:latin typeface="Times New Roman" panose="02020603050405020304" pitchFamily="18" charset="0"/>
              </a:rPr>
              <a:t>ể</a:t>
            </a:r>
            <a:r>
              <a:rPr lang="vi-VN" altLang="en-US" sz="2400" smtClean="0">
                <a:latin typeface="Times New Roman" panose="02020603050405020304" pitchFamily="18" charset="0"/>
              </a:rPr>
              <a:t>m tra</a:t>
            </a:r>
            <a:r>
              <a:rPr lang="en-US" altLang="en-US" sz="2400" smtClean="0">
                <a:latin typeface="Times New Roman" panose="02020603050405020304" pitchFamily="18" charset="0"/>
              </a:rPr>
              <a:t>, </a:t>
            </a:r>
            <a:r>
              <a:rPr lang="vi-VN" altLang="en-US" sz="2400" smtClean="0">
                <a:latin typeface="Times New Roman" panose="02020603050405020304" pitchFamily="18" charset="0"/>
              </a:rPr>
              <a:t>thanh tra việc thực hiện kiểm thực ba bước và lưu mẫu thức ăn đối với các cơ sở kinh doanh dịch vụ ăn uống trên địa bàn quản lý.</a:t>
            </a:r>
            <a:endParaRPr lang="en-US" altLang="en-US" sz="2400" smtClean="0">
              <a:latin typeface="Times New Roman" panose="02020603050405020304" pitchFamily="18" charset="0"/>
            </a:endParaRPr>
          </a:p>
        </p:txBody>
      </p:sp>
      <p:sp>
        <p:nvSpPr>
          <p:cNvPr id="51203" name="Text Box 7"/>
          <p:cNvSpPr txBox="1">
            <a:spLocks noChangeArrowheads="1"/>
          </p:cNvSpPr>
          <p:nvPr/>
        </p:nvSpPr>
        <p:spPr bwMode="auto">
          <a:xfrm>
            <a:off x="2057400" y="609600"/>
            <a:ext cx="464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00"/>
                </a:solidFill>
                <a:latin typeface="Times New Roman" panose="02020603050405020304" pitchFamily="18" charset="0"/>
              </a:rPr>
              <a:t>CHƯƠNG IV                                             </a:t>
            </a:r>
            <a:r>
              <a:rPr lang="en-US" altLang="en-US" sz="2400" b="1">
                <a:solidFill>
                  <a:srgbClr val="0000CC"/>
                </a:solidFill>
                <a:latin typeface="Times New Roman" panose="02020603050405020304" pitchFamily="18" charset="0"/>
              </a:rPr>
              <a:t>THỰC HIỆN</a:t>
            </a:r>
          </a:p>
        </p:txBody>
      </p:sp>
    </p:spTree>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416" name="Group 192"/>
          <p:cNvGraphicFramePr>
            <a:graphicFrameLocks noGrp="1"/>
          </p:cNvGraphicFramePr>
          <p:nvPr>
            <p:ph sz="half" idx="2"/>
          </p:nvPr>
        </p:nvGraphicFramePr>
        <p:xfrm>
          <a:off x="228600" y="3200400"/>
          <a:ext cx="8763000" cy="2590800"/>
        </p:xfrm>
        <a:graphic>
          <a:graphicData uri="http://schemas.openxmlformats.org/drawingml/2006/table">
            <a:tbl>
              <a:tblPr/>
              <a:tblGrid>
                <a:gridCol w="381000"/>
                <a:gridCol w="787400"/>
                <a:gridCol w="584200"/>
                <a:gridCol w="584200"/>
                <a:gridCol w="584200"/>
                <a:gridCol w="584200"/>
                <a:gridCol w="584200"/>
                <a:gridCol w="584200"/>
                <a:gridCol w="584200"/>
                <a:gridCol w="584200"/>
                <a:gridCol w="584200"/>
                <a:gridCol w="584200"/>
                <a:gridCol w="584200"/>
                <a:gridCol w="584200"/>
                <a:gridCol w="584200"/>
              </a:tblGrid>
              <a:tr h="704936">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Tên thực phẩm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T.Gian nhập</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KL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Nơi cung cấp</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Chứng từ</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ĐKVS Thú 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Kiểm dịch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Cảm quan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XN (nếu có)</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BP xử lý</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1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Tên CS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Địa chỉ</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người giao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K</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K</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31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936">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98" name="Text Box 193"/>
          <p:cNvSpPr txBox="1">
            <a:spLocks noChangeArrowheads="1"/>
          </p:cNvSpPr>
          <p:nvPr/>
        </p:nvSpPr>
        <p:spPr bwMode="auto">
          <a:xfrm>
            <a:off x="1219200" y="1752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1: Kiểm tra nguyên liệu tươi sống</a:t>
            </a:r>
          </a:p>
        </p:txBody>
      </p:sp>
      <p:sp>
        <p:nvSpPr>
          <p:cNvPr id="52299" name="Text Box 194"/>
          <p:cNvSpPr txBox="1">
            <a:spLocks noChangeArrowheads="1"/>
          </p:cNvSpPr>
          <p:nvPr/>
        </p:nvSpPr>
        <p:spPr bwMode="auto">
          <a:xfrm>
            <a:off x="304800" y="21590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Tên cơ sở: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Người kiểm tra: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Địa điểm kiểm tra:</a:t>
            </a:r>
            <a:r>
              <a:rPr lang="en-US" altLang="en-US" sz="1800">
                <a:solidFill>
                  <a:srgbClr val="000000"/>
                </a:solidFill>
                <a:latin typeface="Times New Roman" panose="02020603050405020304" pitchFamily="18" charset="0"/>
              </a:rPr>
              <a:t>………………………………………….................................................</a:t>
            </a:r>
          </a:p>
        </p:txBody>
      </p:sp>
      <p:sp>
        <p:nvSpPr>
          <p:cNvPr id="52300" name="Text Box 195"/>
          <p:cNvSpPr txBox="1">
            <a:spLocks noChangeArrowheads="1"/>
          </p:cNvSpPr>
          <p:nvPr/>
        </p:nvSpPr>
        <p:spPr bwMode="auto">
          <a:xfrm>
            <a:off x="3352800" y="5905500"/>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200" i="1">
                <a:solidFill>
                  <a:srgbClr val="000000"/>
                </a:solidFill>
                <a:latin typeface="Times New Roman" panose="02020603050405020304" pitchFamily="18" charset="0"/>
              </a:rPr>
              <a:t>Hải Phòng, ngày.....tháng....năm .....                (Ký ghi rõ họ tên)</a:t>
            </a:r>
          </a:p>
        </p:txBody>
      </p:sp>
      <p:sp>
        <p:nvSpPr>
          <p:cNvPr id="52301" name="Text Box 197"/>
          <p:cNvSpPr txBox="1">
            <a:spLocks noChangeArrowheads="1"/>
          </p:cNvSpPr>
          <p:nvPr/>
        </p:nvSpPr>
        <p:spPr bwMode="auto">
          <a:xfrm>
            <a:off x="1143000" y="5334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a:solidFill>
                  <a:srgbClr val="000000"/>
                </a:solidFill>
                <a:latin typeface="Times New Roman" panose="02020603050405020304" pitchFamily="18" charset="0"/>
              </a:rPr>
              <a:t>PHỤ LỤC 1</a:t>
            </a:r>
            <a:r>
              <a:rPr lang="en-US" altLang="en-US" sz="2400">
                <a:solidFill>
                  <a:srgbClr val="0000CC"/>
                </a:solidFill>
                <a:latin typeface="Times New Roman" panose="02020603050405020304" pitchFamily="18" charset="0"/>
              </a:rPr>
              <a:t>                                                                                         BIỂU MẪU GHI CHÉP KIỂM THỰC BA BƯỚC</a:t>
            </a:r>
            <a:r>
              <a:rPr lang="en-US" altLang="en-US" sz="1800">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1733550"/>
            <a:ext cx="8610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ts val="600"/>
              </a:spcBef>
              <a:buClr>
                <a:srgbClr val="3333CC"/>
              </a:buClr>
              <a:buFont typeface="Wingdings" panose="05000000000000000000" pitchFamily="2" charset="2"/>
              <a:buNone/>
            </a:pPr>
            <a:r>
              <a:rPr lang="en-US" altLang="en-US" sz="2400" b="1">
                <a:solidFill>
                  <a:srgbClr val="000000"/>
                </a:solidFill>
                <a:latin typeface="Times New Roman" panose="02020603050405020304" pitchFamily="18" charset="0"/>
                <a:cs typeface="Times New Roman" panose="02020603050405020304" pitchFamily="18" charset="0"/>
              </a:rPr>
              <a:t>	</a:t>
            </a:r>
            <a:r>
              <a:rPr lang="vi-VN" altLang="en-US" sz="2400" b="1">
                <a:solidFill>
                  <a:srgbClr val="0000CC"/>
                </a:solidFill>
                <a:latin typeface="Times New Roman" panose="02020603050405020304" pitchFamily="18" charset="0"/>
                <a:cs typeface="Times New Roman" panose="02020603050405020304" pitchFamily="18" charset="0"/>
              </a:rPr>
              <a:t>Công tác quản lý ngộ độc thực phẩm</a:t>
            </a:r>
            <a:endParaRPr lang="en-US" altLang="en-US" sz="2400">
              <a:solidFill>
                <a:srgbClr val="0000CC"/>
              </a:solidFill>
              <a:latin typeface=".VnTime" panose="020B7200000000000000" pitchFamily="34" charset="0"/>
              <a:cs typeface="Times New Roman" panose="02020603050405020304" pitchFamily="18" charset="0"/>
            </a:endParaRP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2022 trên địa bàn TP không xảy ra vụ NĐTP, </a:t>
            </a:r>
            <a:r>
              <a:rPr lang="vi-VN" altLang="en-US" sz="2400">
                <a:solidFill>
                  <a:srgbClr val="000000"/>
                </a:solidFill>
                <a:latin typeface="Times New Roman" panose="02020603050405020304" pitchFamily="18" charset="0"/>
                <a:cs typeface="Times New Roman" panose="02020603050405020304" pitchFamily="18" charset="0"/>
              </a:rPr>
              <a:t>không</a:t>
            </a:r>
            <a:r>
              <a:rPr lang="en-US" altLang="en-US" sz="2400">
                <a:solidFill>
                  <a:srgbClr val="000000"/>
                </a:solidFill>
                <a:latin typeface="Times New Roman" panose="02020603050405020304" pitchFamily="18" charset="0"/>
                <a:cs typeface="Times New Roman" panose="02020603050405020304" pitchFamily="18" charset="0"/>
              </a:rPr>
              <a:t> có ca</a:t>
            </a:r>
            <a:r>
              <a:rPr lang="vi-VN" altLang="en-US" sz="2400">
                <a:solidFill>
                  <a:srgbClr val="000000"/>
                </a:solidFill>
                <a:latin typeface="Times New Roman" panose="02020603050405020304" pitchFamily="18" charset="0"/>
                <a:cs typeface="Times New Roman" panose="02020603050405020304" pitchFamily="18" charset="0"/>
              </a:rPr>
              <a:t> tử vong do </a:t>
            </a:r>
            <a:r>
              <a:rPr lang="en-US" altLang="en-US" sz="2400">
                <a:solidFill>
                  <a:srgbClr val="000000"/>
                </a:solidFill>
                <a:latin typeface="Times New Roman" panose="02020603050405020304" pitchFamily="18" charset="0"/>
                <a:cs typeface="Times New Roman" panose="02020603050405020304" pitchFamily="18" charset="0"/>
              </a:rPr>
              <a:t>NĐTP</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Những năm gần đây NĐTP </a:t>
            </a:r>
            <a:r>
              <a:rPr lang="vi-VN" altLang="en-US" sz="2400">
                <a:solidFill>
                  <a:srgbClr val="000000"/>
                </a:solidFill>
                <a:latin typeface="Times New Roman" panose="02020603050405020304" pitchFamily="18" charset="0"/>
                <a:cs typeface="Times New Roman" panose="02020603050405020304" pitchFamily="18" charset="0"/>
              </a:rPr>
              <a:t>giảm cả về số vụ và số người mắc </a:t>
            </a:r>
            <a:r>
              <a:rPr lang="en-US" altLang="en-US" sz="2400">
                <a:solidFill>
                  <a:srgbClr val="000000"/>
                </a:solidFill>
                <a:latin typeface="Times New Roman" panose="02020603050405020304" pitchFamily="18" charset="0"/>
                <a:cs typeface="Times New Roman" panose="02020603050405020304" pitchFamily="18" charset="0"/>
              </a:rPr>
              <a:t>NĐTP.</a:t>
            </a:r>
            <a:r>
              <a:rPr lang="vi-VN" altLang="en-US" sz="2400">
                <a:solidFill>
                  <a:srgbClr val="000000"/>
                </a:solidFill>
                <a:latin typeface="Times New Roman" panose="02020603050405020304" pitchFamily="18" charset="0"/>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C</a:t>
            </a:r>
            <a:r>
              <a:rPr lang="vi-VN" altLang="en-US" sz="2400">
                <a:solidFill>
                  <a:srgbClr val="000000"/>
                </a:solidFill>
                <a:latin typeface="Times New Roman" panose="02020603050405020304" pitchFamily="18" charset="0"/>
                <a:cs typeface="Times New Roman" panose="02020603050405020304" pitchFamily="18" charset="0"/>
              </a:rPr>
              <a:t>ác ca </a:t>
            </a:r>
            <a:r>
              <a:rPr lang="en-US" altLang="en-US" sz="2400">
                <a:solidFill>
                  <a:srgbClr val="000000"/>
                </a:solidFill>
                <a:latin typeface="Times New Roman" panose="02020603050405020304" pitchFamily="18" charset="0"/>
                <a:cs typeface="Times New Roman" panose="02020603050405020304" pitchFamily="18" charset="0"/>
              </a:rPr>
              <a:t>NĐTP </a:t>
            </a:r>
            <a:r>
              <a:rPr lang="vi-VN" altLang="en-US" sz="2400">
                <a:solidFill>
                  <a:srgbClr val="000000"/>
                </a:solidFill>
                <a:latin typeface="Times New Roman" panose="02020603050405020304" pitchFamily="18" charset="0"/>
                <a:cs typeface="Times New Roman" panose="02020603050405020304" pitchFamily="18" charset="0"/>
              </a:rPr>
              <a:t>xảy ra được xử lý kịp thời</a:t>
            </a:r>
            <a:r>
              <a:rPr lang="en-US" altLang="en-US" sz="2400">
                <a:solidFill>
                  <a:srgbClr val="000000"/>
                </a:solidFill>
                <a:latin typeface="Times New Roman" panose="02020603050405020304" pitchFamily="18" charset="0"/>
                <a:cs typeface="Times New Roman" panose="02020603050405020304" pitchFamily="18" charset="0"/>
              </a:rPr>
              <a:t>.</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2022: Không có vụ NĐTP</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2021: 03 vụ/90 người mắc.</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2020: 02 vụ/61 người mắc.</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2019: Không có vụ NĐTP xảy ra.</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2018: 02 vụ/47 người mắc, không tử vong.</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2017: 05 vụ/274 người mắc, 01 tử vong.</a:t>
            </a:r>
          </a:p>
          <a:p>
            <a:pPr algn="just">
              <a:spcBef>
                <a:spcPts val="600"/>
              </a:spcBef>
              <a:buClr>
                <a:srgbClr val="3333CC"/>
              </a:buClr>
              <a:buFont typeface="Wingdings" panose="05000000000000000000" pitchFamily="2" charset="2"/>
              <a:buNone/>
            </a:pPr>
            <a:r>
              <a:rPr lang="en-US" altLang="en-US" sz="2400">
                <a:solidFill>
                  <a:srgbClr val="000000"/>
                </a:solidFill>
                <a:latin typeface="Times New Roman" panose="02020603050405020304" pitchFamily="18" charset="0"/>
                <a:cs typeface="Times New Roman" panose="02020603050405020304" pitchFamily="18" charset="0"/>
              </a:rPr>
              <a:t>	Năm 2016: 05 vụ/76 người mắc, không ca tử vong.</a:t>
            </a:r>
            <a:endParaRPr lang="en-US" altLang="en-US" sz="2400">
              <a:solidFill>
                <a:srgbClr val="000000"/>
              </a:solidFill>
              <a:latin typeface=".VnTime" panose="020B7200000000000000" pitchFamily="34" charset="0"/>
              <a:cs typeface="Times New Roman" panose="02020603050405020304" pitchFamily="18" charset="0"/>
            </a:endParaRPr>
          </a:p>
        </p:txBody>
      </p:sp>
      <p:sp>
        <p:nvSpPr>
          <p:cNvPr id="16387" name="Text Box 2"/>
          <p:cNvSpPr txBox="1">
            <a:spLocks noChangeArrowheads="1"/>
          </p:cNvSpPr>
          <p:nvPr/>
        </p:nvSpPr>
        <p:spPr bwMode="auto">
          <a:xfrm>
            <a:off x="1219200" y="498475"/>
            <a:ext cx="64008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rgbClr val="0000CC"/>
                </a:solidFill>
                <a:latin typeface="Times New Roman" panose="02020603050405020304" pitchFamily="18" charset="0"/>
              </a:rPr>
              <a:t>    KẾT QUẢ MỘT SỐ HOẠT ĐỘNG              BẢO ĐẢM AN TOÀN THỰC PHẨM</a:t>
            </a:r>
            <a:r>
              <a:rPr lang="en-US" altLang="en-US" sz="2400" b="1">
                <a:solidFill>
                  <a:srgbClr val="000000"/>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24" name="Group 204"/>
          <p:cNvGraphicFramePr>
            <a:graphicFrameLocks noGrp="1"/>
          </p:cNvGraphicFramePr>
          <p:nvPr>
            <p:ph sz="half" idx="2"/>
          </p:nvPr>
        </p:nvGraphicFramePr>
        <p:xfrm>
          <a:off x="228600" y="3492500"/>
          <a:ext cx="8620125" cy="2089150"/>
        </p:xfrm>
        <a:graphic>
          <a:graphicData uri="http://schemas.openxmlformats.org/drawingml/2006/table">
            <a:tbl>
              <a:tblPr/>
              <a:tblGrid>
                <a:gridCol w="381000"/>
                <a:gridCol w="787400"/>
                <a:gridCol w="584200"/>
                <a:gridCol w="584200"/>
                <a:gridCol w="584200"/>
                <a:gridCol w="441325"/>
                <a:gridCol w="584200"/>
                <a:gridCol w="584200"/>
                <a:gridCol w="584200"/>
                <a:gridCol w="584200"/>
                <a:gridCol w="584200"/>
                <a:gridCol w="584200"/>
                <a:gridCol w="584200"/>
                <a:gridCol w="584200"/>
                <a:gridCol w="584200"/>
              </a:tblGrid>
              <a:tr h="731742">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TT</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Tên TP</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CS SX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Đ/c SX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T.Gian nhập</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KL</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Nơi cung cấp</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HSD</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ĐK bảo quản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Chứng từ</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Cảm quan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1" i="0" u="none" strike="noStrike" cap="none" normalizeH="0" baseline="0" smtClean="0">
                          <a:ln>
                            <a:noFill/>
                          </a:ln>
                          <a:solidFill>
                            <a:schemeClr val="tx1"/>
                          </a:solidFill>
                          <a:effectLst/>
                          <a:latin typeface="Times New Roman" panose="02020603050405020304" pitchFamily="18" charset="0"/>
                        </a:rPr>
                        <a:t>BP XL</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Tên CS</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Tên chủ hàng</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Đ/c</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400" b="0" i="0" u="none" strike="noStrike" cap="none" normalizeH="0" baseline="0" smtClean="0">
                        <a:ln>
                          <a:noFill/>
                        </a:ln>
                        <a:solidFill>
                          <a:schemeClr val="tx1"/>
                        </a:solidFill>
                        <a:effectLst/>
                        <a:latin typeface="Times New Roman" panose="02020603050405020304" pitchFamily="18"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Đ</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K</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2566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3</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4</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5</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6</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7</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8</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9</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13</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14</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400" b="0" i="0" u="none" strike="noStrike" cap="none" normalizeH="0" baseline="0" smtClean="0">
                          <a:ln>
                            <a:noFill/>
                          </a:ln>
                          <a:solidFill>
                            <a:schemeClr val="tx1"/>
                          </a:solidFill>
                          <a:effectLst/>
                          <a:latin typeface="Times New Roman" panose="02020603050405020304" pitchFamily="18" charset="0"/>
                        </a:rPr>
                        <a:t>15</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06" name="Text Box 200"/>
          <p:cNvSpPr txBox="1">
            <a:spLocks noChangeArrowheads="1"/>
          </p:cNvSpPr>
          <p:nvPr/>
        </p:nvSpPr>
        <p:spPr bwMode="auto">
          <a:xfrm>
            <a:off x="3352800" y="5791200"/>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200" i="1">
                <a:solidFill>
                  <a:srgbClr val="000000"/>
                </a:solidFill>
                <a:latin typeface="Times New Roman" panose="02020603050405020304" pitchFamily="18" charset="0"/>
              </a:rPr>
              <a:t>Hải Phòng, ngày.....tháng....năm .....                (Ký ghi rõ họ tên)</a:t>
            </a:r>
          </a:p>
        </p:txBody>
      </p:sp>
      <p:sp>
        <p:nvSpPr>
          <p:cNvPr id="53307" name="Text Box 201"/>
          <p:cNvSpPr txBox="1">
            <a:spLocks noChangeArrowheads="1"/>
          </p:cNvSpPr>
          <p:nvPr/>
        </p:nvSpPr>
        <p:spPr bwMode="auto">
          <a:xfrm>
            <a:off x="304800" y="22479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Tên cơ sở: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Người kiểm tra: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Địa điểm kiểm tra:</a:t>
            </a:r>
            <a:r>
              <a:rPr lang="en-US" altLang="en-US" sz="1800">
                <a:solidFill>
                  <a:srgbClr val="000000"/>
                </a:solidFill>
                <a:latin typeface="Times New Roman" panose="02020603050405020304" pitchFamily="18" charset="0"/>
              </a:rPr>
              <a:t>………………………………………….................................................</a:t>
            </a:r>
          </a:p>
        </p:txBody>
      </p:sp>
      <p:sp>
        <p:nvSpPr>
          <p:cNvPr id="53308" name="Text Box 205"/>
          <p:cNvSpPr txBox="1">
            <a:spLocks noChangeArrowheads="1"/>
          </p:cNvSpPr>
          <p:nvPr/>
        </p:nvSpPr>
        <p:spPr bwMode="auto">
          <a:xfrm>
            <a:off x="1219200" y="1752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1: Kiểm tra thực phẩm bao gói sẵn</a:t>
            </a:r>
          </a:p>
        </p:txBody>
      </p:sp>
      <p:sp>
        <p:nvSpPr>
          <p:cNvPr id="53309" name="Text Box 207"/>
          <p:cNvSpPr txBox="1">
            <a:spLocks noChangeArrowheads="1"/>
          </p:cNvSpPr>
          <p:nvPr/>
        </p:nvSpPr>
        <p:spPr bwMode="auto">
          <a:xfrm>
            <a:off x="1143000" y="5334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a:solidFill>
                  <a:srgbClr val="000000"/>
                </a:solidFill>
                <a:latin typeface="Times New Roman" panose="02020603050405020304" pitchFamily="18" charset="0"/>
              </a:rPr>
              <a:t>PHỤ LỤC 1</a:t>
            </a:r>
            <a:r>
              <a:rPr lang="en-US" altLang="en-US" sz="2400">
                <a:solidFill>
                  <a:srgbClr val="0000CC"/>
                </a:solidFill>
                <a:latin typeface="Times New Roman" panose="02020603050405020304" pitchFamily="18" charset="0"/>
              </a:rPr>
              <a:t>                                                                                         BIỂU MẪU GHI CHÉP KIỂM THỰC BA BƯỚC</a:t>
            </a:r>
            <a:r>
              <a:rPr lang="en-US" altLang="en-US" sz="1800">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79"/>
          <p:cNvSpPr txBox="1">
            <a:spLocks noChangeArrowheads="1"/>
          </p:cNvSpPr>
          <p:nvPr/>
        </p:nvSpPr>
        <p:spPr bwMode="auto">
          <a:xfrm>
            <a:off x="304800" y="24384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graphicFrame>
        <p:nvGraphicFramePr>
          <p:cNvPr id="186547" name="Group 179"/>
          <p:cNvGraphicFramePr>
            <a:graphicFrameLocks noGrp="1"/>
          </p:cNvGraphicFramePr>
          <p:nvPr>
            <p:ph idx="1"/>
          </p:nvPr>
        </p:nvGraphicFramePr>
        <p:xfrm>
          <a:off x="228600" y="3505200"/>
          <a:ext cx="8610600" cy="2168525"/>
        </p:xfrm>
        <a:graphic>
          <a:graphicData uri="http://schemas.openxmlformats.org/drawingml/2006/table">
            <a:tbl>
              <a:tblPr/>
              <a:tblGrid>
                <a:gridCol w="661988"/>
                <a:gridCol w="663575"/>
                <a:gridCol w="660400"/>
                <a:gridCol w="665162"/>
                <a:gridCol w="625475"/>
                <a:gridCol w="696913"/>
                <a:gridCol w="661987"/>
                <a:gridCol w="663575"/>
                <a:gridCol w="661988"/>
                <a:gridCol w="660400"/>
                <a:gridCol w="665162"/>
                <a:gridCol w="660400"/>
                <a:gridCol w="663575"/>
              </a:tblGrid>
              <a:tr h="1311024">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TT</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Bữa ăn, giờ ăn</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Tên món ăn</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Ng/liệu  (tên, s/lượng)</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Số suất</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T.Gian sơ chế xong</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T.Gian CB xong</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KT điều kiện vệ sinh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(từ thời điểm bắt đầu sơ chế tới khi chế biến xong)</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KT cảm quan thức ăn</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BP xử lý</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50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Người CB</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Dụng cụ</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Khu vực CB</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Đ</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K</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16" name="Text Box 176"/>
          <p:cNvSpPr txBox="1">
            <a:spLocks noChangeArrowheads="1"/>
          </p:cNvSpPr>
          <p:nvPr/>
        </p:nvSpPr>
        <p:spPr bwMode="auto">
          <a:xfrm>
            <a:off x="1447800" y="1828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2: Kiểm tra trước khi chế biến</a:t>
            </a:r>
          </a:p>
        </p:txBody>
      </p:sp>
      <p:sp>
        <p:nvSpPr>
          <p:cNvPr id="54317" name="Text Box 177"/>
          <p:cNvSpPr txBox="1">
            <a:spLocks noChangeArrowheads="1"/>
          </p:cNvSpPr>
          <p:nvPr/>
        </p:nvSpPr>
        <p:spPr bwMode="auto">
          <a:xfrm>
            <a:off x="3352800" y="5765800"/>
            <a:ext cx="548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i="1">
                <a:solidFill>
                  <a:srgbClr val="000000"/>
                </a:solidFill>
                <a:latin typeface="Times New Roman" panose="02020603050405020304" pitchFamily="18" charset="0"/>
              </a:rPr>
              <a:t>Hải Phòng, ngày.....tháng....năm .....                (Ký ghi rõ họ tên)</a:t>
            </a:r>
          </a:p>
        </p:txBody>
      </p:sp>
      <p:sp>
        <p:nvSpPr>
          <p:cNvPr id="54318" name="Text Box 180"/>
          <p:cNvSpPr txBox="1">
            <a:spLocks noChangeArrowheads="1"/>
          </p:cNvSpPr>
          <p:nvPr/>
        </p:nvSpPr>
        <p:spPr bwMode="auto">
          <a:xfrm>
            <a:off x="304800" y="22860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Tên cơ sở: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Người kiểm tra: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Địa điểm kiểm tra:</a:t>
            </a:r>
            <a:r>
              <a:rPr lang="en-US" altLang="en-US" sz="1800">
                <a:solidFill>
                  <a:srgbClr val="000000"/>
                </a:solidFill>
                <a:latin typeface="Times New Roman" panose="02020603050405020304" pitchFamily="18" charset="0"/>
              </a:rPr>
              <a:t>………………………………………….................................................</a:t>
            </a:r>
          </a:p>
        </p:txBody>
      </p:sp>
      <p:sp>
        <p:nvSpPr>
          <p:cNvPr id="54319" name="Text Box 182"/>
          <p:cNvSpPr txBox="1">
            <a:spLocks noChangeArrowheads="1"/>
          </p:cNvSpPr>
          <p:nvPr/>
        </p:nvSpPr>
        <p:spPr bwMode="auto">
          <a:xfrm>
            <a:off x="1143000" y="5334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a:solidFill>
                  <a:srgbClr val="000000"/>
                </a:solidFill>
                <a:latin typeface="Times New Roman" panose="02020603050405020304" pitchFamily="18" charset="0"/>
              </a:rPr>
              <a:t>PHỤ LỤC 1</a:t>
            </a:r>
            <a:r>
              <a:rPr lang="en-US" altLang="en-US" sz="2400">
                <a:solidFill>
                  <a:srgbClr val="0000CC"/>
                </a:solidFill>
                <a:latin typeface="Times New Roman" panose="02020603050405020304" pitchFamily="18" charset="0"/>
              </a:rPr>
              <a:t>                                                                                         BIỂU MẪU GHI CHÉP KIỂM THỰC BA BƯỚC</a:t>
            </a:r>
            <a:r>
              <a:rPr lang="en-US" altLang="en-US" sz="1800">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3352800" y="5765800"/>
            <a:ext cx="548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i="1">
                <a:solidFill>
                  <a:srgbClr val="000000"/>
                </a:solidFill>
                <a:latin typeface="Times New Roman" panose="02020603050405020304" pitchFamily="18" charset="0"/>
              </a:rPr>
              <a:t>Hải Phòng, ngày.....tháng....năm .....                (Ký ghi rõ họ tên)</a:t>
            </a:r>
          </a:p>
        </p:txBody>
      </p:sp>
      <p:sp>
        <p:nvSpPr>
          <p:cNvPr id="55299" name="Text Box 6"/>
          <p:cNvSpPr txBox="1">
            <a:spLocks noChangeArrowheads="1"/>
          </p:cNvSpPr>
          <p:nvPr/>
        </p:nvSpPr>
        <p:spPr bwMode="auto">
          <a:xfrm>
            <a:off x="304800" y="24384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5300" name="Text Box 48"/>
          <p:cNvSpPr txBox="1">
            <a:spLocks noChangeArrowheads="1"/>
          </p:cNvSpPr>
          <p:nvPr/>
        </p:nvSpPr>
        <p:spPr bwMode="auto">
          <a:xfrm>
            <a:off x="1295400" y="1828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3: Kiểm tra trước khi ăn</a:t>
            </a:r>
          </a:p>
        </p:txBody>
      </p:sp>
      <p:graphicFrame>
        <p:nvGraphicFramePr>
          <p:cNvPr id="190576" name="Group 112"/>
          <p:cNvGraphicFramePr>
            <a:graphicFrameLocks noGrp="1"/>
          </p:cNvGraphicFramePr>
          <p:nvPr>
            <p:ph idx="1"/>
          </p:nvPr>
        </p:nvGraphicFramePr>
        <p:xfrm>
          <a:off x="228600" y="3454400"/>
          <a:ext cx="8726488" cy="2017713"/>
        </p:xfrm>
        <a:graphic>
          <a:graphicData uri="http://schemas.openxmlformats.org/drawingml/2006/table">
            <a:tbl>
              <a:tblPr/>
              <a:tblGrid>
                <a:gridCol w="457200"/>
                <a:gridCol w="762000"/>
                <a:gridCol w="762000"/>
                <a:gridCol w="762000"/>
                <a:gridCol w="762000"/>
                <a:gridCol w="762000"/>
                <a:gridCol w="2286000"/>
                <a:gridCol w="609600"/>
                <a:gridCol w="690563"/>
                <a:gridCol w="873125"/>
              </a:tblGrid>
              <a:tr h="822916">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TT</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Ca, bữa ăn</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Tên món ăn</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Số suất</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T.Gian chia</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T.Gian bắt đầu ăn</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Dụng cụ chia, gắp thức ăn, bảo quản</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Kiểm tra cảm quan</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Biện pháp XL</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19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Đ</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K</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0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imes New Roman" panose="02020603050405020304" pitchFamily="18" charset="0"/>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6" name="Text Box 113"/>
          <p:cNvSpPr txBox="1">
            <a:spLocks noChangeArrowheads="1"/>
          </p:cNvSpPr>
          <p:nvPr/>
        </p:nvSpPr>
        <p:spPr bwMode="auto">
          <a:xfrm>
            <a:off x="533400" y="25146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5347" name="Text Box 115"/>
          <p:cNvSpPr txBox="1">
            <a:spLocks noChangeArrowheads="1"/>
          </p:cNvSpPr>
          <p:nvPr/>
        </p:nvSpPr>
        <p:spPr bwMode="auto">
          <a:xfrm>
            <a:off x="304800" y="22860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Tên cơ sở: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Người kiểm tra: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Địa điểm kiểm tra:</a:t>
            </a:r>
            <a:r>
              <a:rPr lang="en-US" altLang="en-US" sz="1800">
                <a:solidFill>
                  <a:srgbClr val="000000"/>
                </a:solidFill>
                <a:latin typeface="Times New Roman" panose="02020603050405020304" pitchFamily="18" charset="0"/>
              </a:rPr>
              <a:t>………………………………………….................................................</a:t>
            </a:r>
          </a:p>
        </p:txBody>
      </p:sp>
      <p:sp>
        <p:nvSpPr>
          <p:cNvPr id="55348" name="Text Box 117"/>
          <p:cNvSpPr txBox="1">
            <a:spLocks noChangeArrowheads="1"/>
          </p:cNvSpPr>
          <p:nvPr/>
        </p:nvSpPr>
        <p:spPr bwMode="auto">
          <a:xfrm>
            <a:off x="1143000" y="5334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a:solidFill>
                  <a:srgbClr val="000000"/>
                </a:solidFill>
                <a:latin typeface="Times New Roman" panose="02020603050405020304" pitchFamily="18" charset="0"/>
              </a:rPr>
              <a:t>PHỤ LỤC 1</a:t>
            </a:r>
            <a:r>
              <a:rPr lang="en-US" altLang="en-US" sz="2400">
                <a:solidFill>
                  <a:srgbClr val="0000CC"/>
                </a:solidFill>
                <a:latin typeface="Times New Roman" panose="02020603050405020304" pitchFamily="18" charset="0"/>
              </a:rPr>
              <a:t>                                                                                         BIỂU MẪU GHI CHÉP KIỂM THỰC BA BƯỚC</a:t>
            </a:r>
            <a:r>
              <a:rPr lang="en-US" altLang="en-US" sz="1800">
                <a:solidFill>
                  <a:srgbClr val="0000CC"/>
                </a:solidFill>
                <a:latin typeface="Times New Roman" panose="02020603050405020304" pitchFamily="18" charset="0"/>
              </a:rPr>
              <a:t>                                                                                           </a:t>
            </a:r>
          </a:p>
        </p:txBody>
      </p:sp>
    </p:spTree>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6"/>
          <p:cNvSpPr txBox="1">
            <a:spLocks noChangeArrowheads="1"/>
          </p:cNvSpPr>
          <p:nvPr/>
        </p:nvSpPr>
        <p:spPr bwMode="auto">
          <a:xfrm>
            <a:off x="304800" y="24384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6323" name="Text Box 7"/>
          <p:cNvSpPr txBox="1">
            <a:spLocks noChangeArrowheads="1"/>
          </p:cNvSpPr>
          <p:nvPr/>
        </p:nvSpPr>
        <p:spPr bwMode="auto">
          <a:xfrm>
            <a:off x="1295400" y="1930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4: Nhãn mẫu thức ăn lưu</a:t>
            </a:r>
          </a:p>
        </p:txBody>
      </p:sp>
      <p:sp>
        <p:nvSpPr>
          <p:cNvPr id="56324" name="Text Box 5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6325" name="Text Box 56"/>
          <p:cNvSpPr txBox="1">
            <a:spLocks noChangeArrowheads="1"/>
          </p:cNvSpPr>
          <p:nvPr/>
        </p:nvSpPr>
        <p:spPr bwMode="auto">
          <a:xfrm>
            <a:off x="762000" y="28956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graphicFrame>
        <p:nvGraphicFramePr>
          <p:cNvPr id="191578" name="Group 90"/>
          <p:cNvGraphicFramePr>
            <a:graphicFrameLocks noGrp="1"/>
          </p:cNvGraphicFramePr>
          <p:nvPr>
            <p:ph idx="1"/>
          </p:nvPr>
        </p:nvGraphicFramePr>
        <p:xfrm>
          <a:off x="609600" y="2743200"/>
          <a:ext cx="8153400" cy="2066925"/>
        </p:xfrm>
        <a:graphic>
          <a:graphicData uri="http://schemas.openxmlformats.org/drawingml/2006/table">
            <a:tbl>
              <a:tblPr/>
              <a:tblGrid>
                <a:gridCol w="8153400"/>
              </a:tblGrid>
              <a:tr h="20669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400" b="0" i="0" u="none" strike="noStrike" cap="none" normalizeH="0" baseline="0" smtClean="0">
                          <a:ln>
                            <a:noFill/>
                          </a:ln>
                          <a:solidFill>
                            <a:srgbClr val="0000CC"/>
                          </a:solidFill>
                          <a:effectLst/>
                          <a:latin typeface="Tahoma" panose="020B0604030504040204" pitchFamily="34" charset="0"/>
                        </a:rPr>
                        <a:t>Bữa ăn:.................................... (sáng, trưa, tối)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400" b="0" i="0" u="none" strike="noStrike" cap="none" normalizeH="0" baseline="0" smtClean="0">
                          <a:ln>
                            <a:noFill/>
                          </a:ln>
                          <a:solidFill>
                            <a:srgbClr val="0000CC"/>
                          </a:solidFill>
                          <a:effectLst/>
                          <a:latin typeface="Tahoma" panose="020B0604030504040204" pitchFamily="34" charset="0"/>
                        </a:rPr>
                        <a:t>Tên mẫu thức ăn:....................................................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400" b="0" i="0" u="none" strike="noStrike" cap="none" normalizeH="0" baseline="0" smtClean="0">
                          <a:ln>
                            <a:noFill/>
                          </a:ln>
                          <a:solidFill>
                            <a:srgbClr val="0000CC"/>
                          </a:solidFill>
                          <a:effectLst/>
                          <a:latin typeface="Tahoma" panose="020B0604030504040204" pitchFamily="34" charset="0"/>
                        </a:rPr>
                        <a:t>Thời gian lấy:.....giờ...phút....ngày.....tháng....năm.....</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400" b="0" i="0" u="none" strike="noStrike" cap="none" normalizeH="0" baseline="0" smtClean="0">
                          <a:ln>
                            <a:noFill/>
                          </a:ln>
                          <a:solidFill>
                            <a:srgbClr val="0000CC"/>
                          </a:solidFill>
                          <a:effectLst/>
                          <a:latin typeface="Tahoma" panose="020B0604030504040204" pitchFamily="34" charset="0"/>
                        </a:rPr>
                        <a:t>Người lấy mẫu:........................................................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sz="1600" b="0" i="0" u="none" strike="noStrike" cap="none" normalizeH="0" baseline="0" smtClean="0">
                        <a:ln>
                          <a:noFill/>
                        </a:ln>
                        <a:solidFill>
                          <a:schemeClr val="tx1"/>
                        </a:solidFill>
                        <a:effectLst/>
                        <a:latin typeface="Tahoma" panose="020B0604030504040204" pitchFamily="34" charset="0"/>
                      </a:endParaRP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2" name="Text Box 92"/>
          <p:cNvSpPr txBox="1">
            <a:spLocks noChangeArrowheads="1"/>
          </p:cNvSpPr>
          <p:nvPr/>
        </p:nvSpPr>
        <p:spPr bwMode="auto">
          <a:xfrm>
            <a:off x="1143000" y="304800"/>
            <a:ext cx="685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vi-VN" altLang="en-US" sz="2400">
                <a:solidFill>
                  <a:srgbClr val="000000"/>
                </a:solidFill>
                <a:latin typeface="Times New Roman" panose="02020603050405020304" pitchFamily="18" charset="0"/>
              </a:rPr>
              <a:t>PHỤ LỤC 2</a:t>
            </a:r>
          </a:p>
          <a:p>
            <a:pPr algn="ctr">
              <a:spcBef>
                <a:spcPct val="0"/>
              </a:spcBef>
              <a:buClrTx/>
              <a:buSzTx/>
              <a:buFontTx/>
              <a:buNone/>
            </a:pPr>
            <a:r>
              <a:rPr lang="vi-VN" altLang="en-US" sz="2400">
                <a:solidFill>
                  <a:srgbClr val="0000CC"/>
                </a:solidFill>
                <a:latin typeface="Times New Roman" panose="02020603050405020304" pitchFamily="18" charset="0"/>
              </a:rPr>
              <a:t>MẪU BIỂU LƯU MẪU THỨC ĂN </a:t>
            </a:r>
            <a:r>
              <a:rPr lang="en-US" altLang="en-US" sz="2400">
                <a:solidFill>
                  <a:srgbClr val="0000CC"/>
                </a:solidFill>
                <a:latin typeface="Times New Roman" panose="02020603050405020304" pitchFamily="18" charset="0"/>
              </a:rPr>
              <a:t>                                   </a:t>
            </a:r>
            <a:r>
              <a:rPr lang="vi-VN" altLang="en-US" sz="2400">
                <a:solidFill>
                  <a:srgbClr val="0000CC"/>
                </a:solidFill>
                <a:latin typeface="Times New Roman" panose="02020603050405020304" pitchFamily="18" charset="0"/>
              </a:rPr>
              <a:t>VÀ HỦY MẪU THỨC ĂN LƯU</a:t>
            </a:r>
            <a:endParaRPr lang="en-US" altLang="en-US" sz="2400">
              <a:solidFill>
                <a:srgbClr val="0000CC"/>
              </a:solidFill>
              <a:latin typeface="Times New Roman" panose="02020603050405020304" pitchFamily="18" charset="0"/>
            </a:endParaRPr>
          </a:p>
        </p:txBody>
      </p:sp>
      <p:sp>
        <p:nvSpPr>
          <p:cNvPr id="56333" name="Text Box 97"/>
          <p:cNvSpPr txBox="1">
            <a:spLocks noChangeArrowheads="1"/>
          </p:cNvSpPr>
          <p:nvPr/>
        </p:nvSpPr>
        <p:spPr bwMode="auto">
          <a:xfrm>
            <a:off x="1508125" y="641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rgbClr val="000000"/>
              </a:solidFill>
            </a:endParaRPr>
          </a:p>
        </p:txBody>
      </p:sp>
    </p:spTree>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352800" y="5765800"/>
            <a:ext cx="548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i="1">
                <a:solidFill>
                  <a:srgbClr val="000000"/>
                </a:solidFill>
                <a:latin typeface="Times New Roman" panose="02020603050405020304" pitchFamily="18" charset="0"/>
              </a:rPr>
              <a:t>Hải Phòng, ngày.....tháng....năm .....                (Ký ghi rõ họ tên)</a:t>
            </a:r>
          </a:p>
        </p:txBody>
      </p:sp>
      <p:sp>
        <p:nvSpPr>
          <p:cNvPr id="57347" name="Text Box 6"/>
          <p:cNvSpPr txBox="1">
            <a:spLocks noChangeArrowheads="1"/>
          </p:cNvSpPr>
          <p:nvPr/>
        </p:nvSpPr>
        <p:spPr bwMode="auto">
          <a:xfrm>
            <a:off x="304800" y="24384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7348" name="Text Box 7"/>
          <p:cNvSpPr txBox="1">
            <a:spLocks noChangeArrowheads="1"/>
          </p:cNvSpPr>
          <p:nvPr/>
        </p:nvSpPr>
        <p:spPr bwMode="auto">
          <a:xfrm>
            <a:off x="1295400" y="1828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Mẫu 5: Sổ theo dõi và hủy thức ăn lưu</a:t>
            </a:r>
          </a:p>
        </p:txBody>
      </p:sp>
      <p:sp>
        <p:nvSpPr>
          <p:cNvPr id="57349" name="Text Box 53"/>
          <p:cNvSpPr txBox="1">
            <a:spLocks noChangeArrowheads="1"/>
          </p:cNvSpPr>
          <p:nvPr/>
        </p:nvSpPr>
        <p:spPr bwMode="auto">
          <a:xfrm>
            <a:off x="533400" y="25146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solidFill>
                <a:srgbClr val="000000"/>
              </a:solidFill>
            </a:endParaRPr>
          </a:p>
        </p:txBody>
      </p:sp>
      <p:sp>
        <p:nvSpPr>
          <p:cNvPr id="57350" name="Text Box 54"/>
          <p:cNvSpPr txBox="1">
            <a:spLocks noChangeArrowheads="1"/>
          </p:cNvSpPr>
          <p:nvPr/>
        </p:nvSpPr>
        <p:spPr bwMode="auto">
          <a:xfrm>
            <a:off x="304800" y="2286000"/>
            <a:ext cx="8534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Tên cơ sở: </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Người </a:t>
            </a:r>
            <a:r>
              <a:rPr lang="en-US" altLang="en-US" sz="1800">
                <a:solidFill>
                  <a:srgbClr val="000000"/>
                </a:solidFill>
                <a:latin typeface="Times New Roman" panose="02020603050405020304" pitchFamily="18" charset="0"/>
              </a:rPr>
              <a:t>thực hiện</a:t>
            </a:r>
            <a:r>
              <a:rPr lang="vi-VN" altLang="en-US" sz="1800">
                <a:solidFill>
                  <a:srgbClr val="000000"/>
                </a:solidFill>
                <a:latin typeface="Times New Roman" panose="02020603050405020304" pitchFamily="18" charset="0"/>
              </a:rPr>
              <a:t>:</a:t>
            </a:r>
            <a:r>
              <a:rPr lang="en-US" altLang="en-US" sz="1800">
                <a:solidFill>
                  <a:srgbClr val="000000"/>
                </a:solidFill>
                <a:latin typeface="Times New Roman" panose="02020603050405020304" pitchFamily="18" charset="0"/>
              </a:rPr>
              <a:t>…………….............................................................................................</a:t>
            </a:r>
          </a:p>
          <a:p>
            <a:pPr>
              <a:spcBef>
                <a:spcPct val="0"/>
              </a:spcBef>
              <a:buClrTx/>
              <a:buSzTx/>
              <a:buFontTx/>
              <a:buNone/>
            </a:pPr>
            <a:r>
              <a:rPr lang="en-US" altLang="en-US" sz="1800">
                <a:solidFill>
                  <a:srgbClr val="000000"/>
                </a:solidFill>
                <a:latin typeface="Times New Roman" panose="02020603050405020304" pitchFamily="18" charset="0"/>
              </a:rPr>
              <a:t>- </a:t>
            </a:r>
            <a:r>
              <a:rPr lang="vi-VN" altLang="en-US" sz="1800">
                <a:solidFill>
                  <a:srgbClr val="000000"/>
                </a:solidFill>
                <a:latin typeface="Times New Roman" panose="02020603050405020304" pitchFamily="18" charset="0"/>
              </a:rPr>
              <a:t>Địa điểm:</a:t>
            </a:r>
            <a:r>
              <a:rPr lang="en-US" altLang="en-US" sz="1800">
                <a:solidFill>
                  <a:srgbClr val="000000"/>
                </a:solidFill>
                <a:latin typeface="Times New Roman" panose="02020603050405020304" pitchFamily="18" charset="0"/>
              </a:rPr>
              <a:t>..............………………………………………….................................................</a:t>
            </a:r>
          </a:p>
        </p:txBody>
      </p:sp>
      <p:graphicFrame>
        <p:nvGraphicFramePr>
          <p:cNvPr id="192633" name="Group 121"/>
          <p:cNvGraphicFramePr>
            <a:graphicFrameLocks noGrp="1"/>
          </p:cNvGraphicFramePr>
          <p:nvPr>
            <p:ph idx="1"/>
          </p:nvPr>
        </p:nvGraphicFramePr>
        <p:xfrm>
          <a:off x="228600" y="3429000"/>
          <a:ext cx="8726488" cy="1993900"/>
        </p:xfrm>
        <a:graphic>
          <a:graphicData uri="http://schemas.openxmlformats.org/drawingml/2006/table">
            <a:tbl>
              <a:tblPr/>
              <a:tblGrid>
                <a:gridCol w="533400"/>
                <a:gridCol w="920750"/>
                <a:gridCol w="727075"/>
                <a:gridCol w="727075"/>
                <a:gridCol w="727075"/>
                <a:gridCol w="728663"/>
                <a:gridCol w="727075"/>
                <a:gridCol w="727075"/>
                <a:gridCol w="727075"/>
                <a:gridCol w="727075"/>
                <a:gridCol w="727075"/>
                <a:gridCol w="727075"/>
              </a:tblGrid>
              <a:tr h="1359332">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TT</a:t>
                      </a:r>
                    </a:p>
                  </a:txBody>
                  <a:tcPr marT="45689" marB="456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Tên mẫu thức ăn</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Bữa ăn</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Số suất</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KL mẫu</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Dụng cụ lưu</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a:t>
                      </a:r>
                      <a:r>
                        <a:rPr kumimoji="0" lang="en-US" sz="1600" b="1" i="0" u="none" strike="noStrike" cap="none" normalizeH="0" baseline="30000" smtClean="0">
                          <a:ln>
                            <a:noFill/>
                          </a:ln>
                          <a:solidFill>
                            <a:schemeClr val="tx1"/>
                          </a:solidFill>
                          <a:effectLst/>
                          <a:latin typeface="Times New Roman" panose="02020603050405020304" pitchFamily="18" charset="0"/>
                        </a:rPr>
                        <a:t>0</a:t>
                      </a:r>
                      <a:r>
                        <a:rPr kumimoji="0" lang="en-US" sz="1600" b="1" i="0" u="none" strike="noStrike" cap="none" normalizeH="0" baseline="0" smtClean="0">
                          <a:ln>
                            <a:noFill/>
                          </a:ln>
                          <a:solidFill>
                            <a:schemeClr val="tx1"/>
                          </a:solidFill>
                          <a:effectLst/>
                          <a:latin typeface="Times New Roman" panose="02020603050405020304" pitchFamily="18" charset="0"/>
                        </a:rPr>
                        <a:t> bảo quản</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T.Gian lấy mẫu</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T.Gian hủy mẫu</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Ghi chú</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Chất lượng mẫu</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Người lưu ký</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1" i="0" u="none" strike="noStrike" cap="none" normalizeH="0" baseline="0" smtClean="0">
                          <a:ln>
                            <a:noFill/>
                          </a:ln>
                          <a:solidFill>
                            <a:schemeClr val="tx1"/>
                          </a:solidFill>
                          <a:effectLst/>
                          <a:latin typeface="Times New Roman" panose="02020603050405020304" pitchFamily="18" charset="0"/>
                        </a:rPr>
                        <a:t>Người hủy ký</a:t>
                      </a:r>
                    </a:p>
                  </a:txBody>
                  <a:tcPr marT="45689" marB="456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56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1</a:t>
                      </a:r>
                    </a:p>
                  </a:txBody>
                  <a:tcPr marT="45689" marB="456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2</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3</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4</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5</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6</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7</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8</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9</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10</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11</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1600" b="0" i="0" u="none" strike="noStrike" cap="none" normalizeH="0" baseline="0" smtClean="0">
                          <a:ln>
                            <a:noFill/>
                          </a:ln>
                          <a:solidFill>
                            <a:schemeClr val="tx1"/>
                          </a:solidFill>
                          <a:effectLst/>
                          <a:latin typeface="Times New Roman" panose="02020603050405020304" pitchFamily="18" charset="0"/>
                        </a:rPr>
                        <a:t>12</a:t>
                      </a:r>
                    </a:p>
                  </a:txBody>
                  <a:tcPr marT="45689" marB="456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92" name="Text Box 123"/>
          <p:cNvSpPr txBox="1">
            <a:spLocks noChangeArrowheads="1"/>
          </p:cNvSpPr>
          <p:nvPr/>
        </p:nvSpPr>
        <p:spPr bwMode="auto">
          <a:xfrm>
            <a:off x="1143000" y="304800"/>
            <a:ext cx="685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vi-VN" altLang="en-US" sz="2400">
                <a:solidFill>
                  <a:srgbClr val="000000"/>
                </a:solidFill>
                <a:latin typeface="Times New Roman" panose="02020603050405020304" pitchFamily="18" charset="0"/>
              </a:rPr>
              <a:t>PHỤ LỤC 2</a:t>
            </a:r>
          </a:p>
          <a:p>
            <a:pPr algn="ctr">
              <a:spcBef>
                <a:spcPct val="0"/>
              </a:spcBef>
              <a:buClrTx/>
              <a:buSzTx/>
              <a:buFontTx/>
              <a:buNone/>
            </a:pPr>
            <a:r>
              <a:rPr lang="vi-VN" altLang="en-US" sz="2400">
                <a:solidFill>
                  <a:srgbClr val="0000CC"/>
                </a:solidFill>
                <a:latin typeface="Times New Roman" panose="02020603050405020304" pitchFamily="18" charset="0"/>
              </a:rPr>
              <a:t>MẪU BIỂU LƯU MẪU THỨC ĂN </a:t>
            </a:r>
            <a:r>
              <a:rPr lang="en-US" altLang="en-US" sz="2400">
                <a:solidFill>
                  <a:srgbClr val="0000CC"/>
                </a:solidFill>
                <a:latin typeface="Times New Roman" panose="02020603050405020304" pitchFamily="18" charset="0"/>
              </a:rPr>
              <a:t>                                   </a:t>
            </a:r>
            <a:r>
              <a:rPr lang="vi-VN" altLang="en-US" sz="2400">
                <a:solidFill>
                  <a:srgbClr val="0000CC"/>
                </a:solidFill>
                <a:latin typeface="Times New Roman" panose="02020603050405020304" pitchFamily="18" charset="0"/>
              </a:rPr>
              <a:t>VÀ HỦY MẪU THỨC ĂN LƯU</a:t>
            </a:r>
            <a:endParaRPr lang="en-US" altLang="en-US" sz="2400">
              <a:solidFill>
                <a:srgbClr val="0000CC"/>
              </a:solidFill>
              <a:latin typeface="Times New Roman" panose="02020603050405020304" pitchFamily="18" charset="0"/>
            </a:endParaRPr>
          </a:p>
        </p:txBody>
      </p:sp>
    </p:spTree>
  </p:cSld>
  <p:clrMapOvr>
    <a:masterClrMapping/>
  </p:clrMapOvr>
  <p:transition spd="slow">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666750" y="2133600"/>
            <a:ext cx="7810500" cy="3048000"/>
          </a:xfrm>
        </p:spPr>
        <p:txBody>
          <a:bodyPr/>
          <a:lstStyle/>
          <a:p>
            <a:pPr eaLnBrk="1" hangingPunct="1">
              <a:lnSpc>
                <a:spcPct val="80000"/>
              </a:lnSpc>
              <a:buFont typeface="Wingdings" panose="05000000000000000000" pitchFamily="2" charset="2"/>
              <a:buNone/>
            </a:pPr>
            <a:r>
              <a:rPr lang="en-US" altLang="en-US" sz="2400" b="1" smtClean="0">
                <a:solidFill>
                  <a:srgbClr val="0000CC"/>
                </a:solidFill>
                <a:latin typeface="Times New Roman" panose="02020603050405020304" pitchFamily="18" charset="0"/>
              </a:rPr>
              <a:t>	Khoản 2, Điều 15, NĐ 115/2018/NĐ-CP.</a:t>
            </a:r>
            <a:endParaRPr lang="vi-VN" altLang="en-US" sz="1800" b="1" smtClean="0">
              <a:solidFill>
                <a:srgbClr val="0000CC"/>
              </a:solidFill>
              <a:latin typeface="Times New Roman" panose="02020603050405020304" pitchFamily="18" charset="0"/>
            </a:endParaRPr>
          </a:p>
          <a:p>
            <a:pPr algn="just" eaLnBrk="1" hangingPunct="1">
              <a:lnSpc>
                <a:spcPct val="80000"/>
              </a:lnSpc>
              <a:buFont typeface="Wingdings" panose="05000000000000000000" pitchFamily="2" charset="2"/>
              <a:buNone/>
            </a:pPr>
            <a:endParaRPr lang="en-US" altLang="en-US" sz="1200" b="1"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b="1" smtClean="0">
                <a:latin typeface="Times New Roman" panose="02020603050405020304" pitchFamily="18" charset="0"/>
              </a:rPr>
              <a:t>	</a:t>
            </a:r>
            <a:r>
              <a:rPr lang="en-US" altLang="en-US" sz="2400" smtClean="0">
                <a:latin typeface="Times New Roman" panose="02020603050405020304" pitchFamily="18" charset="0"/>
              </a:rPr>
              <a:t>Phạt tiền từ 3.000.000 đ đến 5.000.000 đ đối với một trong các hành vi sau:</a:t>
            </a:r>
          </a:p>
          <a:p>
            <a:pPr algn="just" eaLnBrk="1" hangingPunct="1">
              <a:lnSpc>
                <a:spcPct val="80000"/>
              </a:lnSpc>
              <a:buFont typeface="Wingdings" panose="05000000000000000000" pitchFamily="2" charset="2"/>
              <a:buNone/>
            </a:pPr>
            <a:endParaRPr lang="en-US" altLang="en-US" sz="12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a) Không thực hiện hoặc thực hiện không đúng quy định của pháp luật về chế độ kiểm thực ba bước.</a:t>
            </a:r>
          </a:p>
          <a:p>
            <a:pPr algn="just" eaLnBrk="1" hangingPunct="1">
              <a:lnSpc>
                <a:spcPct val="80000"/>
              </a:lnSpc>
              <a:buFont typeface="Wingdings" panose="05000000000000000000" pitchFamily="2" charset="2"/>
              <a:buNone/>
            </a:pPr>
            <a:endParaRPr lang="en-US" altLang="en-US" sz="1400" smtClean="0">
              <a:latin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smtClean="0">
                <a:latin typeface="Times New Roman" panose="02020603050405020304" pitchFamily="18" charset="0"/>
              </a:rPr>
              <a:t>b) Không thực hiện hoặc thực hiện không đúng quy định của pháp luật về lưu mẫu thức ăn.</a:t>
            </a:r>
          </a:p>
          <a:p>
            <a:pPr algn="just" eaLnBrk="1" hangingPunct="1">
              <a:lnSpc>
                <a:spcPct val="80000"/>
              </a:lnSpc>
              <a:buFont typeface="Wingdings" panose="05000000000000000000" pitchFamily="2" charset="2"/>
              <a:buNone/>
            </a:pPr>
            <a:r>
              <a:rPr lang="en-US" altLang="en-US" sz="2400" b="1" smtClean="0">
                <a:latin typeface="Times New Roman" panose="02020603050405020304" pitchFamily="18" charset="0"/>
              </a:rPr>
              <a:t> </a:t>
            </a:r>
          </a:p>
        </p:txBody>
      </p:sp>
      <p:sp>
        <p:nvSpPr>
          <p:cNvPr id="58371" name="Text Box 4"/>
          <p:cNvSpPr txBox="1">
            <a:spLocks noChangeArrowheads="1"/>
          </p:cNvSpPr>
          <p:nvPr/>
        </p:nvSpPr>
        <p:spPr bwMode="auto">
          <a:xfrm>
            <a:off x="2247900" y="7620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rgbClr val="0000CC"/>
                </a:solidFill>
                <a:latin typeface="Times New Roman" panose="02020603050405020304" pitchFamily="18" charset="0"/>
              </a:rPr>
              <a:t>XỬ LÝ VI PHẠM                                            </a:t>
            </a:r>
          </a:p>
        </p:txBody>
      </p:sp>
    </p:spTree>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Kết quả hình ảnh cho hinh anh hoa phuong 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753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304800" y="53340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6000" b="1">
                <a:solidFill>
                  <a:srgbClr val="FFFF00"/>
                </a:solidFill>
                <a:latin typeface="FangSong" pitchFamily="49" charset="-122"/>
              </a:rPr>
              <a:t>Trân trọng cảm ơn!</a:t>
            </a:r>
          </a:p>
        </p:txBody>
      </p:sp>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1981200"/>
            <a:ext cx="8382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a:solidFill>
                  <a:srgbClr val="0000CC"/>
                </a:solidFill>
                <a:latin typeface="Times New Roman" panose="02020603050405020304" pitchFamily="18" charset="0"/>
              </a:rPr>
              <a:t>		</a:t>
            </a:r>
            <a:r>
              <a:rPr lang="en-US" altLang="en-US" sz="2400">
                <a:latin typeface="Times New Roman" panose="02020603050405020304" pitchFamily="18" charset="0"/>
              </a:rPr>
              <a:t>- Luật An toàn thực phẩm năm 2010.</a:t>
            </a:r>
          </a:p>
          <a:p>
            <a:r>
              <a:rPr lang="en-US" altLang="en-US" sz="2400">
                <a:latin typeface="Times New Roman" panose="02020603050405020304" pitchFamily="18" charset="0"/>
              </a:rPr>
              <a:t>		</a:t>
            </a:r>
          </a:p>
          <a:p>
            <a:pPr algn="just"/>
            <a:r>
              <a:rPr lang="en-US" altLang="en-US" sz="2400">
                <a:latin typeface="Times New Roman" panose="02020603050405020304" pitchFamily="18" charset="0"/>
              </a:rPr>
              <a:t>		- Nghị định số 15/2018/NĐ-CP ngày 02/02/2018 quy định chi tiết thi hành một số điều của Luật An toàn thực phẩm.</a:t>
            </a:r>
          </a:p>
          <a:p>
            <a:pPr algn="just"/>
            <a:endParaRPr lang="en-US" altLang="en-US" sz="2400">
              <a:latin typeface="Times New Roman" panose="02020603050405020304" pitchFamily="18" charset="0"/>
            </a:endParaRPr>
          </a:p>
          <a:p>
            <a:pPr algn="just"/>
            <a:r>
              <a:rPr lang="en-US" altLang="en-US" sz="2400">
                <a:latin typeface="Times New Roman" panose="02020603050405020304" pitchFamily="18" charset="0"/>
              </a:rPr>
              <a:t> </a:t>
            </a:r>
            <a:r>
              <a:rPr lang="en-US" altLang="en-US" sz="2400" b="1">
                <a:latin typeface="Times New Roman" panose="02020603050405020304" pitchFamily="18" charset="0"/>
              </a:rPr>
              <a:t>		</a:t>
            </a:r>
            <a:r>
              <a:rPr lang="en-US" altLang="en-US" sz="2400">
                <a:solidFill>
                  <a:srgbClr val="000000"/>
                </a:solidFill>
                <a:latin typeface="Times New Roman" panose="02020603050405020304" pitchFamily="18" charset="0"/>
              </a:rPr>
              <a:t>- Nghi định số 155/2018/NĐ-CP ngày 12/11/2018 của Chính phủ Quy định về sửa đổi, bổ sung một số quy định liên quan đến điều kiện đầu tư kinh doanh thuộc phạm vi quản lý nhà nước của Bộ Y tế.</a:t>
            </a:r>
          </a:p>
          <a:p>
            <a:pPr algn="just"/>
            <a:endParaRPr lang="en-US" altLang="en-US" sz="2400" b="1">
              <a:latin typeface="Times New Roman" panose="02020603050405020304" pitchFamily="18" charset="0"/>
            </a:endParaRPr>
          </a:p>
        </p:txBody>
      </p:sp>
      <p:sp>
        <p:nvSpPr>
          <p:cNvPr id="17411" name="TextBox 1"/>
          <p:cNvSpPr txBox="1">
            <a:spLocks noChangeArrowheads="1"/>
          </p:cNvSpPr>
          <p:nvPr/>
        </p:nvSpPr>
        <p:spPr bwMode="auto">
          <a:xfrm>
            <a:off x="1828800" y="685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VĂN BẢN QUY PHẠM PHÁP LUẬT</a:t>
            </a:r>
          </a:p>
        </p:txBody>
      </p:sp>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1981200"/>
            <a:ext cx="838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a:solidFill>
                  <a:srgbClr val="0000CC"/>
                </a:solidFill>
                <a:latin typeface="Times New Roman" panose="02020603050405020304" pitchFamily="18" charset="0"/>
              </a:rPr>
              <a:t>		</a:t>
            </a:r>
            <a:r>
              <a:rPr lang="en-US" altLang="en-US" sz="2400" b="1">
                <a:solidFill>
                  <a:srgbClr val="000000"/>
                </a:solidFill>
                <a:latin typeface="Times New Roman" panose="02020603050405020304" pitchFamily="18" charset="0"/>
              </a:rPr>
              <a:t>		</a:t>
            </a:r>
          </a:p>
          <a:p>
            <a:pPr algn="just"/>
            <a:r>
              <a:rPr lang="en-US" altLang="en-US" sz="2400" b="1">
                <a:solidFill>
                  <a:srgbClr val="0000CC"/>
                </a:solidFill>
                <a:latin typeface="Times New Roman" panose="02020603050405020304" pitchFamily="18" charset="0"/>
              </a:rPr>
              <a:t>		</a:t>
            </a:r>
            <a:r>
              <a:rPr lang="en-US" altLang="en-US" sz="2400">
                <a:latin typeface="Times New Roman" panose="02020603050405020304" pitchFamily="18" charset="0"/>
              </a:rPr>
              <a:t>- Thông tư số 25/2019/TT-BYT ngày 30/8/2019 Quy định về truy xuất nguồn gốc sản phẩm thực phẩm thuộc lĩnh vực quản lý của Bộ Y tế. </a:t>
            </a:r>
          </a:p>
          <a:p>
            <a:pPr algn="just"/>
            <a:r>
              <a:rPr lang="en-US" altLang="en-US" sz="2400">
                <a:latin typeface="Times New Roman" panose="02020603050405020304" pitchFamily="18" charset="0"/>
              </a:rPr>
              <a:t>	</a:t>
            </a:r>
          </a:p>
          <a:p>
            <a:pPr algn="just"/>
            <a:r>
              <a:rPr lang="en-US" altLang="en-US" sz="2400">
                <a:latin typeface="Times New Roman" panose="02020603050405020304" pitchFamily="18" charset="0"/>
              </a:rPr>
              <a:t>		- Thông tư số 24/2019/TT-BYT ngày 30/8/2019 Quy định quản lý và sử dụng phụ gia thực phẩm.</a:t>
            </a:r>
          </a:p>
        </p:txBody>
      </p:sp>
      <p:sp>
        <p:nvSpPr>
          <p:cNvPr id="18435" name="TextBox 1"/>
          <p:cNvSpPr txBox="1">
            <a:spLocks noChangeArrowheads="1"/>
          </p:cNvSpPr>
          <p:nvPr/>
        </p:nvSpPr>
        <p:spPr bwMode="auto">
          <a:xfrm>
            <a:off x="1447800" y="762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VĂN BẢN QUY PHẠM PHÁP LUẬT</a:t>
            </a:r>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2209800"/>
            <a:ext cx="8001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lgn="just"/>
            <a:r>
              <a:rPr lang="en-US" altLang="en-US" sz="2400" b="1">
                <a:solidFill>
                  <a:srgbClr val="0000CC"/>
                </a:solidFill>
                <a:latin typeface="Times New Roman" panose="02020603050405020304" pitchFamily="18" charset="0"/>
              </a:rPr>
              <a:t>	</a:t>
            </a:r>
            <a:r>
              <a:rPr lang="en-US" altLang="en-US" sz="2400">
                <a:latin typeface="Times New Roman" panose="02020603050405020304" pitchFamily="18" charset="0"/>
              </a:rPr>
              <a:t>- </a:t>
            </a:r>
            <a:r>
              <a:rPr lang="vi-VN" altLang="en-US" sz="2400">
                <a:latin typeface="Times New Roman" panose="02020603050405020304" pitchFamily="18" charset="0"/>
              </a:rPr>
              <a:t>Quyết định số </a:t>
            </a:r>
            <a:r>
              <a:rPr lang="en-US" altLang="en-US" sz="2400">
                <a:latin typeface="Times New Roman" panose="02020603050405020304" pitchFamily="18" charset="0"/>
              </a:rPr>
              <a:t>1246</a:t>
            </a:r>
            <a:r>
              <a:rPr lang="vi-VN" altLang="en-US" sz="2400">
                <a:latin typeface="Times New Roman" panose="02020603050405020304" pitchFamily="18" charset="0"/>
              </a:rPr>
              <a:t>/QĐ</a:t>
            </a:r>
            <a:r>
              <a:rPr lang="en-US" altLang="en-US" sz="2400">
                <a:latin typeface="Times New Roman" panose="02020603050405020304" pitchFamily="18" charset="0"/>
              </a:rPr>
              <a:t>-BYT ngày 31/12/2017 của Bộ Y tế Hướng dẫn thực hiện chế độ kiểm thực ba bước và lưu mẫu thức ăn đối với cơ sở kinh doanh dịch vụ ăn uống</a:t>
            </a:r>
          </a:p>
          <a:p>
            <a:pPr algn="just"/>
            <a:endParaRPr lang="en-US" altLang="en-US" sz="2400" b="1">
              <a:solidFill>
                <a:srgbClr val="0000CC"/>
              </a:solidFill>
              <a:latin typeface="Times New Roman" panose="02020603050405020304" pitchFamily="18" charset="0"/>
            </a:endParaRPr>
          </a:p>
        </p:txBody>
      </p:sp>
      <p:sp>
        <p:nvSpPr>
          <p:cNvPr id="19459" name="TextBox 1"/>
          <p:cNvSpPr txBox="1">
            <a:spLocks noChangeArrowheads="1"/>
          </p:cNvSpPr>
          <p:nvPr/>
        </p:nvSpPr>
        <p:spPr bwMode="auto">
          <a:xfrm>
            <a:off x="1447800" y="762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VĂN BẢN QUY PHẠM PHÁP LUẬT</a:t>
            </a:r>
          </a:p>
        </p:txBody>
      </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1981200"/>
            <a:ext cx="7924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z="2400" b="1" dirty="0" smtClean="0">
                <a:solidFill>
                  <a:srgbClr val="0000CC"/>
                </a:solidFill>
                <a:latin typeface="Times New Roman" panose="02020603050405020304" pitchFamily="18" charset="0"/>
              </a:rPr>
              <a:t>			</a:t>
            </a:r>
            <a:r>
              <a:rPr lang="en-US" sz="2400" dirty="0" smtClean="0">
                <a:solidFill>
                  <a:srgbClr val="0000CC"/>
                </a:solidFill>
                <a:latin typeface="Times New Roman" panose="02020603050405020304" pitchFamily="18" charset="0"/>
              </a:rPr>
              <a:t>	</a:t>
            </a:r>
            <a:endParaRPr lang="en-US" sz="2400" b="1" dirty="0" smtClean="0">
              <a:solidFill>
                <a:srgbClr val="0000CC"/>
              </a:solidFill>
              <a:latin typeface="Times New Roman" panose="02020603050405020304" pitchFamily="18" charset="0"/>
            </a:endParaRPr>
          </a:p>
          <a:p>
            <a:pPr marL="0" indent="450215" algn="just">
              <a:lnSpc>
                <a:spcPct val="107000"/>
              </a:lnSpc>
              <a:spcBef>
                <a:spcPts val="600"/>
              </a:spcBef>
              <a:spcAft>
                <a:spcPts val="0"/>
              </a:spcAft>
              <a:defRPr/>
            </a:pPr>
            <a:r>
              <a:rPr lang="en-US" sz="2400" b="1" dirty="0" smtClean="0">
                <a:solidFill>
                  <a:srgbClr val="0000CC"/>
                </a:solidFill>
                <a:latin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43/2017/NĐ-CP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14/4/2017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phủ</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hàng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hoá</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111/2021/NĐ-CP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09/12/2021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sửa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bổ</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sung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tooltip="Nghị định 43/2017/NĐ-CP"/>
              </a:rPr>
              <a:t>43/2017/NĐ-CP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14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năm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2017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phủ</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hàng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hóa</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Quy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quy định nội dung, cách ghi và quản lý nhà nước về nhãn đối với hàng hóa lưu thông tại Việt Nam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483" name="TextBox 1"/>
          <p:cNvSpPr txBox="1">
            <a:spLocks noChangeArrowheads="1"/>
          </p:cNvSpPr>
          <p:nvPr/>
        </p:nvSpPr>
        <p:spPr bwMode="auto">
          <a:xfrm>
            <a:off x="1447800" y="762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VĂN BẢN QUY PHẠM PHÁP LUẬT</a:t>
            </a:r>
          </a:p>
        </p:txBody>
      </p:sp>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1981200"/>
            <a:ext cx="8382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ahoma" panose="020B0604030504040204" pitchFamily="34" charset="0"/>
              </a:defRPr>
            </a:lvl1pPr>
            <a:lvl2pPr marL="914400" indent="-457200">
              <a:defRPr>
                <a:solidFill>
                  <a:schemeClr val="tx1"/>
                </a:solidFill>
                <a:latin typeface="Tahoma" panose="020B0604030504040204" pitchFamily="34" charset="0"/>
              </a:defRPr>
            </a:lvl2pPr>
            <a:lvl3pPr marL="1371600" indent="-457200">
              <a:defRPr>
                <a:solidFill>
                  <a:schemeClr val="tx1"/>
                </a:solidFill>
                <a:latin typeface="Tahoma" panose="020B0604030504040204" pitchFamily="34" charset="0"/>
              </a:defRPr>
            </a:lvl3pPr>
            <a:lvl4pPr marL="1828800" indent="-457200">
              <a:defRPr>
                <a:solidFill>
                  <a:schemeClr val="tx1"/>
                </a:solidFill>
                <a:latin typeface="Tahoma" panose="020B0604030504040204" pitchFamily="34" charset="0"/>
              </a:defRPr>
            </a:lvl4pPr>
            <a:lvl5pPr marL="2286000" indent="-457200">
              <a:defRPr>
                <a:solidFill>
                  <a:schemeClr val="tx1"/>
                </a:solidFill>
                <a:latin typeface="Tahoma" panose="020B0604030504040204" pitchFamily="34" charset="0"/>
              </a:defRPr>
            </a:lvl5pPr>
            <a:lvl6pPr marL="2743200" indent="-457200" eaLnBrk="0" fontAlgn="base" hangingPunct="0">
              <a:spcBef>
                <a:spcPct val="0"/>
              </a:spcBef>
              <a:spcAft>
                <a:spcPct val="0"/>
              </a:spcAft>
              <a:defRPr>
                <a:solidFill>
                  <a:schemeClr val="tx1"/>
                </a:solidFill>
                <a:latin typeface="Tahoma" panose="020B0604030504040204" pitchFamily="34" charset="0"/>
              </a:defRPr>
            </a:lvl6pPr>
            <a:lvl7pPr marL="3200400" indent="-457200" eaLnBrk="0" fontAlgn="base" hangingPunct="0">
              <a:spcBef>
                <a:spcPct val="0"/>
              </a:spcBef>
              <a:spcAft>
                <a:spcPct val="0"/>
              </a:spcAft>
              <a:defRPr>
                <a:solidFill>
                  <a:schemeClr val="tx1"/>
                </a:solidFill>
                <a:latin typeface="Tahoma" panose="020B0604030504040204" pitchFamily="34" charset="0"/>
              </a:defRPr>
            </a:lvl7pPr>
            <a:lvl8pPr marL="3657600" indent="-457200" eaLnBrk="0" fontAlgn="base" hangingPunct="0">
              <a:spcBef>
                <a:spcPct val="0"/>
              </a:spcBef>
              <a:spcAft>
                <a:spcPct val="0"/>
              </a:spcAft>
              <a:defRPr>
                <a:solidFill>
                  <a:schemeClr val="tx1"/>
                </a:solidFill>
                <a:latin typeface="Tahoma" panose="020B0604030504040204" pitchFamily="34" charset="0"/>
              </a:defRPr>
            </a:lvl8pPr>
            <a:lvl9pPr marL="4114800" indent="-4572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a:solidFill>
                  <a:srgbClr val="0000CC"/>
                </a:solidFill>
                <a:latin typeface="Times New Roman" panose="02020603050405020304" pitchFamily="18" charset="0"/>
              </a:rPr>
              <a:t>			</a:t>
            </a:r>
            <a:r>
              <a:rPr lang="en-US" altLang="en-US" sz="2400">
                <a:solidFill>
                  <a:srgbClr val="0000CC"/>
                </a:solidFill>
                <a:latin typeface="Times New Roman" panose="02020603050405020304" pitchFamily="18" charset="0"/>
              </a:rPr>
              <a:t>	</a:t>
            </a:r>
            <a:endParaRPr lang="en-US" altLang="en-US" sz="2400" b="1">
              <a:solidFill>
                <a:srgbClr val="0000CC"/>
              </a:solidFill>
              <a:latin typeface="Times New Roman" panose="02020603050405020304" pitchFamily="18" charset="0"/>
            </a:endParaRPr>
          </a:p>
          <a:p>
            <a:pPr algn="just"/>
            <a:r>
              <a:rPr lang="en-US" altLang="en-US" sz="2400" b="1">
                <a:solidFill>
                  <a:srgbClr val="0000CC"/>
                </a:solidFill>
                <a:latin typeface="Times New Roman" panose="02020603050405020304" pitchFamily="18" charset="0"/>
              </a:rPr>
              <a:t>		</a:t>
            </a:r>
            <a:r>
              <a:rPr lang="en-US" altLang="en-US" sz="2400">
                <a:latin typeface="Times New Roman" panose="02020603050405020304" pitchFamily="18" charset="0"/>
              </a:rPr>
              <a:t>- Nghị định số 115/2018/NĐ-CP ngày 04/9/2018 của Chính phủ Quy định xử phạt vi phạm hành chính về an toàn thực phẩm và Nghị định số 124/2021/NĐ-CP ngày 28/12/2021 của Chính phủ sửa đổi Nghị định số 115/2018/NĐ-CP.</a:t>
            </a:r>
          </a:p>
        </p:txBody>
      </p:sp>
      <p:sp>
        <p:nvSpPr>
          <p:cNvPr id="21507" name="TextBox 1"/>
          <p:cNvSpPr txBox="1">
            <a:spLocks noChangeArrowheads="1"/>
          </p:cNvSpPr>
          <p:nvPr/>
        </p:nvSpPr>
        <p:spPr bwMode="auto">
          <a:xfrm>
            <a:off x="1447800" y="762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b="1">
                <a:solidFill>
                  <a:srgbClr val="0000CC"/>
                </a:solidFill>
                <a:latin typeface="Times New Roman" panose="02020603050405020304" pitchFamily="18" charset="0"/>
                <a:cs typeface="Times New Roman" panose="02020603050405020304" pitchFamily="18" charset="0"/>
              </a:rPr>
              <a:t>MỘT SỐ VĂN BẢN QUY PHẠM PHÁP LUẬT</a:t>
            </a:r>
          </a:p>
        </p:txBody>
      </p:sp>
    </p:spTree>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2669</TotalTime>
  <Words>1132</Words>
  <Application>Microsoft Office PowerPoint</Application>
  <PresentationFormat>On-screen Show (4:3)</PresentationFormat>
  <Paragraphs>411</Paragraphs>
  <Slides>46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46</vt:i4>
      </vt:variant>
    </vt:vector>
  </HeadingPairs>
  <TitlesOfParts>
    <vt:vector size="58" baseType="lpstr">
      <vt:lpstr>Tahoma</vt:lpstr>
      <vt:lpstr>Arial</vt:lpstr>
      <vt:lpstr>Wingdings</vt:lpstr>
      <vt:lpstr>Calibri</vt:lpstr>
      <vt:lpstr>Times New Roman</vt:lpstr>
      <vt:lpstr>.VnTime</vt:lpstr>
      <vt:lpstr>FangSong</vt:lpstr>
      <vt:lpstr>Blends</vt:lpstr>
      <vt:lpstr>1_Blends</vt:lpstr>
      <vt:lpstr>2_Blends</vt:lpstr>
      <vt:lpstr>3_Blends</vt:lpstr>
      <vt:lpstr>4_Blends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I QUY ĐỊNH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PTN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Duong Viet Phuong</dc:creator>
  <cp:lastModifiedBy>TAC</cp:lastModifiedBy>
  <cp:revision>88</cp:revision>
  <dcterms:created xsi:type="dcterms:W3CDTF">2013-12-18T02:08:01Z</dcterms:created>
  <dcterms:modified xsi:type="dcterms:W3CDTF">2023-05-03T00:08:55Z</dcterms:modified>
</cp:coreProperties>
</file>